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64" r:id="rId16"/>
    <p:sldId id="290" r:id="rId17"/>
    <p:sldId id="291" r:id="rId18"/>
    <p:sldId id="292" r:id="rId19"/>
    <p:sldId id="293" r:id="rId20"/>
    <p:sldId id="271" r:id="rId21"/>
    <p:sldId id="296" r:id="rId22"/>
    <p:sldId id="298" r:id="rId23"/>
    <p:sldId id="299" r:id="rId24"/>
    <p:sldId id="297" r:id="rId25"/>
    <p:sldId id="294" r:id="rId26"/>
    <p:sldId id="295" r:id="rId27"/>
    <p:sldId id="279" r:id="rId28"/>
    <p:sldId id="280" r:id="rId29"/>
    <p:sldId id="281" r:id="rId30"/>
    <p:sldId id="282" r:id="rId31"/>
    <p:sldId id="300" r:id="rId32"/>
    <p:sldId id="301" r:id="rId33"/>
    <p:sldId id="302" r:id="rId34"/>
    <p:sldId id="305" r:id="rId35"/>
    <p:sldId id="306" r:id="rId36"/>
    <p:sldId id="307" r:id="rId37"/>
    <p:sldId id="308" r:id="rId38"/>
    <p:sldId id="309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Leigh" initials="R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70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70163EF-60E1-4BC3-8B06-5F50DFB0E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11/30/2011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Logistic Regression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550" y="0"/>
            <a:ext cx="2457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4778F1F-F6B4-4A6D-93B4-1F4A20CB50E0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of Regression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Forced </a:t>
            </a:r>
            <a:r>
              <a:rPr lang="en-US" sz="2800" dirty="0" smtClean="0"/>
              <a:t>entry: all variables </a:t>
            </a:r>
            <a:r>
              <a:rPr lang="en-US" sz="2800" dirty="0"/>
              <a:t>entered simultaneously.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Hierarchical: </a:t>
            </a:r>
            <a:r>
              <a:rPr lang="en-US" sz="2800" dirty="0" smtClean="0"/>
              <a:t>variables entered </a:t>
            </a:r>
            <a:r>
              <a:rPr lang="en-US" sz="2800" dirty="0"/>
              <a:t>in blocks.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Blocks should be based on past research, or theory being tested. Good </a:t>
            </a:r>
            <a:r>
              <a:rPr lang="en-US" sz="2400" dirty="0" smtClean="0"/>
              <a:t>method.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Stepwise: </a:t>
            </a:r>
            <a:r>
              <a:rPr lang="en-US" sz="2800" dirty="0" smtClean="0"/>
              <a:t>variables entered </a:t>
            </a:r>
            <a:r>
              <a:rPr lang="en-US" sz="2800" dirty="0"/>
              <a:t>on the basis of statistical criteria (i.e. relative contribution to predicting outcome).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Should be used only for exploratory analysis.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That Can Go Wrong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Assumptions from linear regression:</a:t>
            </a:r>
          </a:p>
          <a:p>
            <a:pPr lvl="1"/>
            <a:r>
              <a:rPr lang="en-GB" dirty="0" smtClean="0"/>
              <a:t>Linearity</a:t>
            </a:r>
          </a:p>
          <a:p>
            <a:pPr lvl="1"/>
            <a:r>
              <a:rPr lang="en-GB" dirty="0" smtClean="0"/>
              <a:t>Independence of errors</a:t>
            </a:r>
          </a:p>
          <a:p>
            <a:pPr lvl="1"/>
            <a:r>
              <a:rPr lang="en-GB" dirty="0" err="1" smtClean="0"/>
              <a:t>Multicollinearity</a:t>
            </a:r>
            <a:endParaRPr lang="en-GB" dirty="0" smtClean="0"/>
          </a:p>
          <a:p>
            <a:r>
              <a:rPr lang="en-GB" dirty="0" smtClean="0"/>
              <a:t>Unique problems</a:t>
            </a:r>
          </a:p>
          <a:p>
            <a:pPr lvl="1"/>
            <a:r>
              <a:rPr lang="en-GB" dirty="0" smtClean="0"/>
              <a:t>Incomplete information</a:t>
            </a:r>
          </a:p>
          <a:p>
            <a:pPr lvl="1"/>
            <a:r>
              <a:rPr lang="en-GB" dirty="0" smtClean="0"/>
              <a:t>Complete separation</a:t>
            </a:r>
          </a:p>
          <a:p>
            <a:pPr lvl="1"/>
            <a:r>
              <a:rPr lang="en-GB" dirty="0" err="1" smtClean="0"/>
              <a:t>Overdispersion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Incomplete Information from the Predictors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282893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Categorical predictors:</a:t>
            </a:r>
          </a:p>
          <a:p>
            <a:pPr lvl="1"/>
            <a:r>
              <a:rPr lang="en-GB" dirty="0" smtClean="0"/>
              <a:t>Predicting cancer from smoking and eating tomatoes.</a:t>
            </a:r>
          </a:p>
          <a:p>
            <a:pPr lvl="1"/>
            <a:r>
              <a:rPr lang="en-GB" dirty="0" smtClean="0"/>
              <a:t>We don’t know what happens when non-smokers eat tomatoes because we have no data in this cell of the design.</a:t>
            </a:r>
          </a:p>
          <a:p>
            <a:r>
              <a:rPr lang="en-GB" dirty="0" smtClean="0"/>
              <a:t>Continuous variables</a:t>
            </a:r>
          </a:p>
          <a:p>
            <a:pPr lvl="1"/>
            <a:r>
              <a:rPr lang="en-GB" dirty="0" smtClean="0"/>
              <a:t>Will your sample include an 80-year-old, highly anxious, Buddhist, left-handed lesbian?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085" y="4429132"/>
            <a:ext cx="80739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Separation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1"/>
            <a:ext cx="7758138" cy="261461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When the outcome variable can be perfectly predicted.</a:t>
            </a:r>
          </a:p>
          <a:p>
            <a:pPr lvl="1"/>
            <a:r>
              <a:rPr lang="en-GB" dirty="0" smtClean="0"/>
              <a:t>E.g. predicting whether someone is a burglar, your teenage son or your cat based on weight.</a:t>
            </a:r>
          </a:p>
          <a:p>
            <a:pPr lvl="1"/>
            <a:r>
              <a:rPr lang="en-GB" dirty="0" smtClean="0"/>
              <a:t>Weight is a perfect predictor of cat/burglar unless you have a very fat cat indeed!</a:t>
            </a:r>
          </a:p>
          <a:p>
            <a:pPr lvl="1"/>
            <a:endParaRPr lang="en-GB" dirty="0"/>
          </a:p>
        </p:txBody>
      </p:sp>
      <p:pic>
        <p:nvPicPr>
          <p:cNvPr id="4" name="Picture 3" descr="CompleteSeperation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361580"/>
            <a:ext cx="3192480" cy="2496420"/>
          </a:xfrm>
          <a:prstGeom prst="rect">
            <a:avLst/>
          </a:prstGeom>
          <a:noFill/>
        </p:spPr>
      </p:pic>
      <p:pic>
        <p:nvPicPr>
          <p:cNvPr id="5" name="Picture 4" descr="CompleteSeperation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61580"/>
            <a:ext cx="3192480" cy="2496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Overdispersion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Overdispersion</a:t>
            </a:r>
            <a:r>
              <a:rPr lang="en-GB" dirty="0" smtClean="0"/>
              <a:t> is where the variance is larger than expected from the model.</a:t>
            </a:r>
          </a:p>
          <a:p>
            <a:r>
              <a:rPr lang="en-GB" dirty="0" smtClean="0"/>
              <a:t>This can be caused by violating the assumption of independence.</a:t>
            </a:r>
          </a:p>
          <a:p>
            <a:r>
              <a:rPr lang="en-GB" dirty="0" smtClean="0"/>
              <a:t>This problem makes the standard errors too small! 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4309FC20-760D-46E9-90EF-72F6804635BE}" type="slidenum">
              <a:rPr lang="en-US"/>
              <a:pPr/>
              <a:t>15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Example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Predictors of </a:t>
            </a:r>
            <a:r>
              <a:rPr lang="en-US" sz="2800" dirty="0" smtClean="0"/>
              <a:t>a treatment intervention.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113 adults with a medical problem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Outcome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Cured (1) or not cured (0).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Predictors</a:t>
            </a:r>
            <a:r>
              <a:rPr lang="en-US" sz="2800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Intervention: intervention or no treatment.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Duration: the number of days before treatment that the patient had the problem.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Basic </a:t>
            </a:r>
            <a:r>
              <a:rPr lang="en-GB" dirty="0" smtClean="0"/>
              <a:t>Logistic Regression Analysis Using R </a:t>
            </a:r>
            <a:r>
              <a:rPr lang="en-GB" dirty="0"/>
              <a:t>Commander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7272807" cy="3888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5696" y="58052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Reordering </a:t>
            </a:r>
            <a:r>
              <a:rPr lang="en-GB" dirty="0"/>
              <a:t>a factor in R </a:t>
            </a:r>
            <a:r>
              <a:rPr lang="en-GB" dirty="0" smtClean="0"/>
              <a:t>Commander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48841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Basic </a:t>
            </a:r>
            <a:r>
              <a:rPr lang="en-GB" dirty="0" smtClean="0"/>
              <a:t>Logistic Regression Analysis Using R </a:t>
            </a:r>
            <a:r>
              <a:rPr lang="en-GB" dirty="0"/>
              <a:t>Commander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624735" cy="45365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9672" y="6021288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Dialog </a:t>
            </a:r>
            <a:r>
              <a:rPr lang="en-GB" dirty="0"/>
              <a:t>box for generalized linear models in R </a:t>
            </a:r>
            <a:r>
              <a:rPr lang="en-GB" dirty="0" smtClean="0"/>
              <a:t>Commander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93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Basic </a:t>
            </a:r>
            <a:r>
              <a:rPr lang="en-GB" dirty="0" smtClean="0"/>
              <a:t>Logistic Regression Analysis Using </a:t>
            </a:r>
            <a:r>
              <a:rPr lang="en-GB" b="1" dirty="0" smtClean="0"/>
              <a:t>R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newModel</a:t>
            </a:r>
            <a:r>
              <a:rPr lang="en-GB" dirty="0"/>
              <a:t>&lt;-</a:t>
            </a:r>
            <a:r>
              <a:rPr lang="en-GB" dirty="0" err="1"/>
              <a:t>glm</a:t>
            </a:r>
            <a:r>
              <a:rPr lang="en-GB" dirty="0"/>
              <a:t>(outcome ~ predictor(s), data = </a:t>
            </a:r>
            <a:r>
              <a:rPr lang="en-GB" dirty="0" err="1"/>
              <a:t>dataFrame</a:t>
            </a:r>
            <a:r>
              <a:rPr lang="en-GB" dirty="0"/>
              <a:t>, family = name of a distribution, </a:t>
            </a:r>
            <a:r>
              <a:rPr lang="en-GB" dirty="0" err="1"/>
              <a:t>na.action</a:t>
            </a:r>
            <a:r>
              <a:rPr lang="en-GB" dirty="0"/>
              <a:t> = an action)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5292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Regression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</a:t>
            </a:r>
            <a:r>
              <a:rPr lang="en-GB" dirty="0" smtClean="0"/>
              <a:t>odel 1: </a:t>
            </a:r>
          </a:p>
          <a:p>
            <a:pPr marL="457200" lvl="1" indent="0">
              <a:buNone/>
            </a:pPr>
            <a:r>
              <a:rPr lang="en-GB" dirty="0" smtClean="0"/>
              <a:t>eelModel</a:t>
            </a:r>
            <a:r>
              <a:rPr lang="en-GB" dirty="0"/>
              <a:t>.1 &lt;- </a:t>
            </a:r>
            <a:r>
              <a:rPr lang="en-GB" dirty="0" err="1"/>
              <a:t>glm</a:t>
            </a:r>
            <a:r>
              <a:rPr lang="en-GB" dirty="0"/>
              <a:t>(Cured ~ Intervention, data = </a:t>
            </a:r>
            <a:r>
              <a:rPr lang="en-GB" dirty="0" err="1"/>
              <a:t>eelData</a:t>
            </a:r>
            <a:r>
              <a:rPr lang="en-GB" dirty="0"/>
              <a:t>, family = binomial())</a:t>
            </a:r>
          </a:p>
          <a:p>
            <a:r>
              <a:rPr lang="en-GB" dirty="0" smtClean="0"/>
              <a:t>Model 2: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eelModel.2 &lt;- </a:t>
            </a:r>
            <a:r>
              <a:rPr lang="en-GB" dirty="0" err="1"/>
              <a:t>glm</a:t>
            </a:r>
            <a:r>
              <a:rPr lang="en-GB" dirty="0"/>
              <a:t>(Cured ~ Intervention + Duration, data = </a:t>
            </a:r>
            <a:r>
              <a:rPr lang="en-GB" dirty="0" err="1"/>
              <a:t>eelData</a:t>
            </a:r>
            <a:r>
              <a:rPr lang="en-GB" dirty="0"/>
              <a:t>, family = binomial()</a:t>
            </a:r>
            <a:r>
              <a:rPr lang="en-GB" dirty="0" smtClean="0"/>
              <a:t>)</a:t>
            </a: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summary(eelModel.1)</a:t>
            </a:r>
          </a:p>
          <a:p>
            <a:pPr marL="457200" lvl="1" indent="0">
              <a:buNone/>
            </a:pPr>
            <a:r>
              <a:rPr lang="en-GB" dirty="0"/>
              <a:t>summary(eelModel.2)</a:t>
            </a:r>
          </a:p>
          <a:p>
            <a:pPr marL="40005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9252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4F0E580-B48A-4F0C-8ACB-6BA6FB35645D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and </a:t>
            </a:r>
            <a:r>
              <a:rPr lang="en-US" dirty="0" smtClean="0"/>
              <a:t>why do we use logistic regression?</a:t>
            </a:r>
          </a:p>
          <a:p>
            <a:pPr lvl="1"/>
            <a:r>
              <a:rPr lang="en-US" dirty="0" smtClean="0"/>
              <a:t>Binary</a:t>
            </a:r>
          </a:p>
          <a:p>
            <a:pPr lvl="1"/>
            <a:r>
              <a:rPr lang="en-US" dirty="0" smtClean="0"/>
              <a:t>Multinomial</a:t>
            </a:r>
            <a:endParaRPr lang="en-US" dirty="0"/>
          </a:p>
          <a:p>
            <a:r>
              <a:rPr lang="en-US" dirty="0"/>
              <a:t>Theory </a:t>
            </a:r>
            <a:r>
              <a:rPr lang="en-US" dirty="0" smtClean="0"/>
              <a:t>behind logistic regression</a:t>
            </a:r>
          </a:p>
          <a:p>
            <a:pPr lvl="1"/>
            <a:r>
              <a:rPr lang="en-US" dirty="0" smtClean="0"/>
              <a:t>Assessing the model</a:t>
            </a:r>
          </a:p>
          <a:p>
            <a:pPr lvl="1"/>
            <a:r>
              <a:rPr lang="en-US" dirty="0" smtClean="0"/>
              <a:t>Assessing predictors</a:t>
            </a:r>
          </a:p>
          <a:p>
            <a:pPr lvl="1"/>
            <a:r>
              <a:rPr lang="en-US" dirty="0" smtClean="0"/>
              <a:t>Things that can go wrong</a:t>
            </a:r>
            <a:endParaRPr lang="en-US" dirty="0"/>
          </a:p>
          <a:p>
            <a:r>
              <a:rPr lang="en-US" dirty="0" smtClean="0"/>
              <a:t>Interpreting logistic regression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Output Model </a:t>
            </a:r>
            <a:r>
              <a:rPr lang="en-GB" dirty="0"/>
              <a:t>1: Intervention </a:t>
            </a:r>
            <a:r>
              <a:rPr lang="en-GB" dirty="0" smtClean="0"/>
              <a:t>Only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00050" lvl="1" indent="0">
              <a:buNone/>
            </a:pPr>
            <a:r>
              <a:rPr lang="en-GB" sz="3300" dirty="0"/>
              <a:t>Call:</a:t>
            </a:r>
          </a:p>
          <a:p>
            <a:pPr marL="400050" lvl="1" indent="0">
              <a:buNone/>
            </a:pPr>
            <a:r>
              <a:rPr lang="en-GB" sz="3300" dirty="0" err="1"/>
              <a:t>glm</a:t>
            </a:r>
            <a:r>
              <a:rPr lang="en-GB" sz="3300" dirty="0"/>
              <a:t>(formula = Cured ~ Intervention, family = binomial(), data = </a:t>
            </a:r>
            <a:r>
              <a:rPr lang="en-GB" sz="3300" dirty="0" err="1"/>
              <a:t>eelData</a:t>
            </a:r>
            <a:r>
              <a:rPr lang="en-GB" sz="3300" dirty="0"/>
              <a:t>)</a:t>
            </a:r>
          </a:p>
          <a:p>
            <a:pPr marL="400050" lvl="1" indent="0">
              <a:buNone/>
            </a:pPr>
            <a:r>
              <a:rPr lang="en-GB" sz="3300" dirty="0"/>
              <a:t> </a:t>
            </a:r>
          </a:p>
          <a:p>
            <a:pPr marL="400050" lvl="1" indent="0">
              <a:buNone/>
            </a:pPr>
            <a:r>
              <a:rPr lang="en-GB" sz="3300" dirty="0"/>
              <a:t>Deviance Residuals: </a:t>
            </a:r>
          </a:p>
          <a:p>
            <a:pPr marL="400050" lvl="1" indent="0">
              <a:buNone/>
            </a:pPr>
            <a:r>
              <a:rPr lang="en-GB" sz="3300" dirty="0"/>
              <a:t>    Min       1Q  </a:t>
            </a:r>
            <a:r>
              <a:rPr lang="en-GB" sz="3300" dirty="0" smtClean="0"/>
              <a:t>     </a:t>
            </a:r>
            <a:r>
              <a:rPr lang="en-GB" sz="3300" dirty="0"/>
              <a:t>Median       3Q      Max  </a:t>
            </a:r>
          </a:p>
          <a:p>
            <a:pPr marL="400050" lvl="1" indent="0">
              <a:buNone/>
            </a:pPr>
            <a:r>
              <a:rPr lang="en-GB" sz="3300" dirty="0"/>
              <a:t>-1.5940  -1.0579   0.8118   0.8118   1.3018  </a:t>
            </a:r>
          </a:p>
          <a:p>
            <a:pPr marL="400050" lvl="1" indent="0">
              <a:buNone/>
            </a:pPr>
            <a:r>
              <a:rPr lang="en-GB" sz="3300" dirty="0"/>
              <a:t> </a:t>
            </a:r>
          </a:p>
          <a:p>
            <a:pPr marL="400050" lvl="1" indent="0">
              <a:buNone/>
            </a:pPr>
            <a:r>
              <a:rPr lang="en-GB" sz="3300" dirty="0"/>
              <a:t>Coefficients:</a:t>
            </a:r>
          </a:p>
          <a:p>
            <a:pPr marL="400050" lvl="1" indent="0">
              <a:buNone/>
            </a:pPr>
            <a:r>
              <a:rPr lang="en-GB" sz="3300" dirty="0"/>
              <a:t>                         </a:t>
            </a:r>
            <a:r>
              <a:rPr lang="en-GB" sz="3300" dirty="0" smtClean="0"/>
              <a:t>                    Estimate    </a:t>
            </a:r>
            <a:r>
              <a:rPr lang="en-GB" sz="3300" dirty="0"/>
              <a:t>Std. </a:t>
            </a:r>
            <a:r>
              <a:rPr lang="en-GB" sz="3300" dirty="0" smtClean="0"/>
              <a:t>Error    </a:t>
            </a:r>
            <a:r>
              <a:rPr lang="en-GB" sz="3300" dirty="0"/>
              <a:t>z </a:t>
            </a:r>
            <a:r>
              <a:rPr lang="en-GB" sz="3300" dirty="0" smtClean="0"/>
              <a:t>value     </a:t>
            </a:r>
            <a:r>
              <a:rPr lang="en-GB" sz="3300" dirty="0" err="1"/>
              <a:t>Pr</a:t>
            </a:r>
            <a:r>
              <a:rPr lang="en-GB" sz="3300" dirty="0"/>
              <a:t>(&gt;|z|)   </a:t>
            </a:r>
          </a:p>
          <a:p>
            <a:pPr marL="400050" lvl="1" indent="0">
              <a:buNone/>
            </a:pPr>
            <a:r>
              <a:rPr lang="en-GB" sz="3300" dirty="0"/>
              <a:t>(Intercept)            </a:t>
            </a:r>
            <a:r>
              <a:rPr lang="en-GB" sz="3300" dirty="0" smtClean="0"/>
              <a:t>               </a:t>
            </a:r>
            <a:r>
              <a:rPr lang="en-GB" sz="3300" dirty="0"/>
              <a:t>-0.2877   </a:t>
            </a:r>
            <a:r>
              <a:rPr lang="en-GB" sz="3300" dirty="0" smtClean="0"/>
              <a:t>    </a:t>
            </a:r>
            <a:r>
              <a:rPr lang="en-GB" sz="3300" dirty="0"/>
              <a:t>0.2700  </a:t>
            </a:r>
            <a:r>
              <a:rPr lang="en-GB" sz="3300" dirty="0" smtClean="0"/>
              <a:t>   -</a:t>
            </a:r>
            <a:r>
              <a:rPr lang="en-GB" sz="3300" dirty="0"/>
              <a:t>1.065 </a:t>
            </a:r>
            <a:r>
              <a:rPr lang="en-GB" sz="3300" dirty="0" smtClean="0"/>
              <a:t>      </a:t>
            </a:r>
            <a:r>
              <a:rPr lang="en-GB" sz="3300" dirty="0"/>
              <a:t>0.28671   </a:t>
            </a:r>
          </a:p>
          <a:p>
            <a:pPr marL="400050" lvl="1" indent="0">
              <a:buNone/>
            </a:pPr>
            <a:r>
              <a:rPr lang="en-GB" sz="3300" dirty="0" err="1"/>
              <a:t>InterventionIntervention</a:t>
            </a:r>
            <a:r>
              <a:rPr lang="en-GB" sz="3300" dirty="0"/>
              <a:t>   1.2287    </a:t>
            </a:r>
            <a:r>
              <a:rPr lang="en-GB" sz="3300" dirty="0" smtClean="0"/>
              <a:t>   </a:t>
            </a:r>
            <a:r>
              <a:rPr lang="en-GB" sz="3300" dirty="0"/>
              <a:t>0.3998   </a:t>
            </a:r>
            <a:r>
              <a:rPr lang="en-GB" sz="3300" dirty="0" smtClean="0"/>
              <a:t>   3.074       0.00212 </a:t>
            </a:r>
            <a:r>
              <a:rPr lang="en-GB" sz="3300" dirty="0"/>
              <a:t>**</a:t>
            </a:r>
          </a:p>
          <a:p>
            <a:pPr marL="400050" lvl="1" indent="0">
              <a:buNone/>
            </a:pPr>
            <a:r>
              <a:rPr lang="en-GB" sz="3300" dirty="0"/>
              <a:t> </a:t>
            </a:r>
          </a:p>
          <a:p>
            <a:pPr marL="400050" lvl="1" indent="0">
              <a:buNone/>
            </a:pPr>
            <a:r>
              <a:rPr lang="en-GB" sz="3300" dirty="0"/>
              <a:t>(Dispersion parameter for binomial family taken to be 1)</a:t>
            </a:r>
          </a:p>
          <a:p>
            <a:pPr marL="400050" lvl="1" indent="0">
              <a:buNone/>
            </a:pPr>
            <a:r>
              <a:rPr lang="en-GB" sz="3300" dirty="0"/>
              <a:t> </a:t>
            </a:r>
          </a:p>
          <a:p>
            <a:pPr marL="400050" lvl="1" indent="0">
              <a:buNone/>
            </a:pPr>
            <a:r>
              <a:rPr lang="en-GB" sz="3300" dirty="0"/>
              <a:t>    Null deviance: 154.08  on 112  degrees of freedom</a:t>
            </a:r>
          </a:p>
          <a:p>
            <a:pPr marL="400050" lvl="1" indent="0">
              <a:buNone/>
            </a:pPr>
            <a:r>
              <a:rPr lang="en-GB" sz="3300" dirty="0"/>
              <a:t>Residual deviance: 144.16  on 111  degrees of freedom</a:t>
            </a:r>
          </a:p>
          <a:p>
            <a:pPr marL="400050" lvl="1" indent="0">
              <a:buNone/>
            </a:pPr>
            <a:r>
              <a:rPr lang="en-GB" sz="3300" dirty="0"/>
              <a:t>AIC: 148.16</a:t>
            </a:r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Improvement: Model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F</a:t>
            </a:r>
            <a:r>
              <a:rPr lang="en-GB" dirty="0" smtClean="0"/>
              <a:t>ind </a:t>
            </a:r>
            <a:r>
              <a:rPr lang="en-GB" dirty="0"/>
              <a:t>the </a:t>
            </a:r>
            <a:r>
              <a:rPr lang="en-GB" dirty="0" smtClean="0"/>
              <a:t>improvement:</a:t>
            </a:r>
          </a:p>
          <a:p>
            <a:pPr marL="457200" lvl="1" indent="0">
              <a:buNone/>
            </a:pPr>
            <a:r>
              <a:rPr lang="en-GB" dirty="0" err="1" smtClean="0"/>
              <a:t>modelChi</a:t>
            </a:r>
            <a:r>
              <a:rPr lang="en-GB" dirty="0" smtClean="0"/>
              <a:t> </a:t>
            </a:r>
            <a:r>
              <a:rPr lang="en-GB" dirty="0"/>
              <a:t>&lt;- eelModel.1$null.deviance - eelModel.1$deviance</a:t>
            </a:r>
          </a:p>
          <a:p>
            <a:pPr marL="457200" lvl="1" indent="0">
              <a:buNone/>
            </a:pPr>
            <a:r>
              <a:rPr lang="en-GB" dirty="0" err="1" smtClean="0"/>
              <a:t>modelChi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[</a:t>
            </a:r>
            <a:r>
              <a:rPr lang="en-GB" dirty="0"/>
              <a:t>1] 9.926201</a:t>
            </a:r>
          </a:p>
          <a:p>
            <a:r>
              <a:rPr lang="en-GB" dirty="0"/>
              <a:t>degrees of freedom 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 err="1"/>
              <a:t>chidf</a:t>
            </a:r>
            <a:r>
              <a:rPr lang="en-GB" dirty="0"/>
              <a:t> &lt;- eelModel.1$df.null - eelModel.1$</a:t>
            </a:r>
            <a:r>
              <a:rPr lang="en-GB" dirty="0" smtClean="0"/>
              <a:t>df.residual</a:t>
            </a:r>
          </a:p>
          <a:p>
            <a:pPr marL="457200" lvl="1" indent="0">
              <a:buNone/>
            </a:pPr>
            <a:r>
              <a:rPr lang="en-GB" dirty="0" err="1"/>
              <a:t>chidf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[</a:t>
            </a:r>
            <a:r>
              <a:rPr lang="en-GB" dirty="0"/>
              <a:t>1] </a:t>
            </a:r>
            <a:r>
              <a:rPr lang="en-GB" dirty="0" smtClean="0"/>
              <a:t>1</a:t>
            </a:r>
          </a:p>
          <a:p>
            <a:pPr marL="514350" indent="-457200"/>
            <a:r>
              <a:rPr lang="en-GB" dirty="0"/>
              <a:t>To calculate the probability associated with this chi-square statistic we can use the </a:t>
            </a:r>
            <a:r>
              <a:rPr lang="en-GB" i="1" dirty="0" err="1"/>
              <a:t>pchisq</a:t>
            </a:r>
            <a:r>
              <a:rPr lang="en-GB" i="1" dirty="0"/>
              <a:t>()</a:t>
            </a:r>
            <a:r>
              <a:rPr lang="en-GB" dirty="0"/>
              <a:t> function.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 err="1"/>
              <a:t>chisq.prob</a:t>
            </a:r>
            <a:r>
              <a:rPr lang="en-GB" dirty="0"/>
              <a:t> &lt;- 1 - </a:t>
            </a:r>
            <a:r>
              <a:rPr lang="en-GB" dirty="0" err="1"/>
              <a:t>pchisq</a:t>
            </a:r>
            <a:r>
              <a:rPr lang="en-GB" dirty="0"/>
              <a:t>(</a:t>
            </a:r>
            <a:r>
              <a:rPr lang="en-GB" dirty="0" err="1"/>
              <a:t>modelChi</a:t>
            </a:r>
            <a:r>
              <a:rPr lang="en-GB" dirty="0"/>
              <a:t>, </a:t>
            </a:r>
            <a:r>
              <a:rPr lang="en-GB" dirty="0" err="1"/>
              <a:t>chidf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 smtClean="0"/>
              <a:t>chisq.prob</a:t>
            </a: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[1] 0.001629425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4749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Writing a </a:t>
            </a:r>
            <a:r>
              <a:rPr lang="en-GB" dirty="0" smtClean="0"/>
              <a:t>Function to Compute 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GB" dirty="0"/>
              <a:t>logisticPseudoR2s &lt;- function(</a:t>
            </a:r>
            <a:r>
              <a:rPr lang="en-GB" dirty="0" err="1"/>
              <a:t>LogModel</a:t>
            </a:r>
            <a:r>
              <a:rPr lang="en-GB" dirty="0"/>
              <a:t>) {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dev</a:t>
            </a:r>
            <a:r>
              <a:rPr lang="en-GB" dirty="0"/>
              <a:t> &lt;- </a:t>
            </a:r>
            <a:r>
              <a:rPr lang="en-GB" dirty="0" err="1"/>
              <a:t>LogModel$deviance</a:t>
            </a:r>
            <a:r>
              <a:rPr lang="en-GB" dirty="0"/>
              <a:t> 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nullDev</a:t>
            </a:r>
            <a:r>
              <a:rPr lang="en-GB" dirty="0"/>
              <a:t> &lt;- </a:t>
            </a:r>
            <a:r>
              <a:rPr lang="en-GB" dirty="0" err="1"/>
              <a:t>LogModel$null.deviance</a:t>
            </a:r>
            <a:r>
              <a:rPr lang="en-GB" dirty="0"/>
              <a:t> 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modelN</a:t>
            </a:r>
            <a:r>
              <a:rPr lang="en-GB" dirty="0"/>
              <a:t> &lt;- length(</a:t>
            </a:r>
            <a:r>
              <a:rPr lang="en-GB" dirty="0" err="1"/>
              <a:t>LogModel$fitted.values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R.l</a:t>
            </a:r>
            <a:r>
              <a:rPr lang="en-GB" dirty="0"/>
              <a:t> &lt;-  1 -  </a:t>
            </a:r>
            <a:r>
              <a:rPr lang="en-GB" dirty="0" err="1"/>
              <a:t>dev</a:t>
            </a:r>
            <a:r>
              <a:rPr lang="en-GB" dirty="0"/>
              <a:t> / </a:t>
            </a:r>
            <a:r>
              <a:rPr lang="en-GB" dirty="0" err="1"/>
              <a:t>nullDev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R.cs</a:t>
            </a:r>
            <a:r>
              <a:rPr lang="en-GB" dirty="0"/>
              <a:t> &lt;- 1- </a:t>
            </a:r>
            <a:r>
              <a:rPr lang="en-GB" dirty="0" err="1"/>
              <a:t>exp</a:t>
            </a:r>
            <a:r>
              <a:rPr lang="en-GB" dirty="0"/>
              <a:t> ( -(</a:t>
            </a:r>
            <a:r>
              <a:rPr lang="en-GB" dirty="0" err="1"/>
              <a:t>nullDev</a:t>
            </a:r>
            <a:r>
              <a:rPr lang="en-GB" dirty="0"/>
              <a:t> - </a:t>
            </a:r>
            <a:r>
              <a:rPr lang="en-GB" dirty="0" err="1"/>
              <a:t>dev</a:t>
            </a:r>
            <a:r>
              <a:rPr lang="en-GB" dirty="0"/>
              <a:t>) / </a:t>
            </a:r>
            <a:r>
              <a:rPr lang="en-GB" dirty="0" err="1"/>
              <a:t>modelN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/>
              <a:t>	</a:t>
            </a:r>
            <a:r>
              <a:rPr lang="en-GB" dirty="0" err="1"/>
              <a:t>R.n</a:t>
            </a:r>
            <a:r>
              <a:rPr lang="en-GB" dirty="0"/>
              <a:t> &lt;- </a:t>
            </a:r>
            <a:r>
              <a:rPr lang="en-GB" dirty="0" err="1"/>
              <a:t>R.cs</a:t>
            </a:r>
            <a:r>
              <a:rPr lang="en-GB" dirty="0"/>
              <a:t> / ( 1 - ( </a:t>
            </a:r>
            <a:r>
              <a:rPr lang="en-GB" dirty="0" err="1"/>
              <a:t>exp</a:t>
            </a:r>
            <a:r>
              <a:rPr lang="en-GB" dirty="0"/>
              <a:t> (-(</a:t>
            </a:r>
            <a:r>
              <a:rPr lang="en-GB" dirty="0" err="1"/>
              <a:t>nullDev</a:t>
            </a:r>
            <a:r>
              <a:rPr lang="en-GB" dirty="0"/>
              <a:t> / </a:t>
            </a:r>
            <a:r>
              <a:rPr lang="en-GB" dirty="0" err="1"/>
              <a:t>modelN</a:t>
            </a:r>
            <a:r>
              <a:rPr lang="en-GB" dirty="0"/>
              <a:t>))))</a:t>
            </a:r>
          </a:p>
          <a:p>
            <a:pPr marL="400050" lvl="1" indent="0">
              <a:buNone/>
            </a:pPr>
            <a:r>
              <a:rPr lang="en-GB" dirty="0"/>
              <a:t>	cat("Pseudo R^2 for logistic regression\n")</a:t>
            </a:r>
          </a:p>
          <a:p>
            <a:pPr marL="400050" lvl="1" indent="0">
              <a:buNone/>
            </a:pPr>
            <a:r>
              <a:rPr lang="en-GB" dirty="0"/>
              <a:t>	cat("</a:t>
            </a:r>
            <a:r>
              <a:rPr lang="en-GB" dirty="0" err="1"/>
              <a:t>Hosmer</a:t>
            </a:r>
            <a:r>
              <a:rPr lang="en-GB" dirty="0"/>
              <a:t> and </a:t>
            </a:r>
            <a:r>
              <a:rPr lang="en-GB" dirty="0" err="1"/>
              <a:t>Lemeshow</a:t>
            </a:r>
            <a:r>
              <a:rPr lang="en-GB" dirty="0"/>
              <a:t> R^2  ", round(</a:t>
            </a:r>
            <a:r>
              <a:rPr lang="en-GB" dirty="0" err="1"/>
              <a:t>R.l</a:t>
            </a:r>
            <a:r>
              <a:rPr lang="en-GB" dirty="0"/>
              <a:t>, 3), "\n")</a:t>
            </a:r>
          </a:p>
          <a:p>
            <a:pPr marL="400050" lvl="1" indent="0">
              <a:buNone/>
            </a:pPr>
            <a:r>
              <a:rPr lang="en-GB" dirty="0"/>
              <a:t>	cat("Cox and Snell R^2        ", round(</a:t>
            </a:r>
            <a:r>
              <a:rPr lang="en-GB" dirty="0" err="1"/>
              <a:t>R.cs</a:t>
            </a:r>
            <a:r>
              <a:rPr lang="en-GB" dirty="0"/>
              <a:t>, 3), "\n")</a:t>
            </a:r>
          </a:p>
          <a:p>
            <a:pPr marL="400050" lvl="1" indent="0">
              <a:buNone/>
            </a:pPr>
            <a:r>
              <a:rPr lang="en-GB" dirty="0"/>
              <a:t>	cat("</a:t>
            </a:r>
            <a:r>
              <a:rPr lang="en-GB" dirty="0" err="1"/>
              <a:t>Nagelkerke</a:t>
            </a:r>
            <a:r>
              <a:rPr lang="en-GB" dirty="0"/>
              <a:t> R^2           ", round(</a:t>
            </a:r>
            <a:r>
              <a:rPr lang="en-GB" dirty="0" err="1"/>
              <a:t>R.n</a:t>
            </a:r>
            <a:r>
              <a:rPr lang="en-GB" dirty="0"/>
              <a:t>, 3),    "\n")</a:t>
            </a:r>
          </a:p>
          <a:p>
            <a:pPr marL="400050" lvl="1" indent="0">
              <a:buNone/>
            </a:pPr>
            <a:r>
              <a:rPr lang="en-GB" dirty="0"/>
              <a:t>     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743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Writing a </a:t>
            </a:r>
            <a:r>
              <a:rPr lang="en-GB" dirty="0" smtClean="0"/>
              <a:t>Function to Compute </a:t>
            </a:r>
            <a:r>
              <a:rPr lang="en-GB" i="1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To use the function on our model, we simply place the name of the logistic regression model (in this case </a:t>
            </a:r>
            <a:r>
              <a:rPr lang="en-GB" i="1" dirty="0"/>
              <a:t>eelModel.1</a:t>
            </a:r>
            <a:r>
              <a:rPr lang="en-GB" dirty="0"/>
              <a:t>) </a:t>
            </a:r>
            <a:r>
              <a:rPr lang="en-GB" dirty="0" smtClean="0"/>
              <a:t>in </a:t>
            </a:r>
            <a:r>
              <a:rPr lang="en-GB" dirty="0"/>
              <a:t>the function and execute:</a:t>
            </a:r>
          </a:p>
          <a:p>
            <a:pPr marL="400050" lvl="1" indent="0">
              <a:buNone/>
            </a:pPr>
            <a:r>
              <a:rPr lang="en-GB" dirty="0"/>
              <a:t>logisticPseudoR2s(eelModel.1)</a:t>
            </a:r>
          </a:p>
          <a:p>
            <a:r>
              <a:rPr lang="en-GB" dirty="0"/>
              <a:t>The output will be: </a:t>
            </a:r>
          </a:p>
          <a:p>
            <a:pPr marL="457200" lvl="1" indent="0">
              <a:buNone/>
            </a:pPr>
            <a:r>
              <a:rPr lang="en-GB" dirty="0"/>
              <a:t>Pseudo R^2 for logistic regression</a:t>
            </a:r>
          </a:p>
          <a:p>
            <a:pPr marL="457200" lvl="1" indent="0">
              <a:buNone/>
            </a:pPr>
            <a:r>
              <a:rPr lang="en-GB" dirty="0" err="1"/>
              <a:t>Hosmer</a:t>
            </a:r>
            <a:r>
              <a:rPr lang="en-GB" dirty="0"/>
              <a:t> and </a:t>
            </a:r>
            <a:r>
              <a:rPr lang="en-GB" dirty="0" err="1"/>
              <a:t>Lemeshow</a:t>
            </a:r>
            <a:r>
              <a:rPr lang="en-GB" dirty="0"/>
              <a:t> R^2   0.064 </a:t>
            </a:r>
          </a:p>
          <a:p>
            <a:pPr marL="457200" lvl="1" indent="0">
              <a:buNone/>
            </a:pPr>
            <a:r>
              <a:rPr lang="en-GB" dirty="0"/>
              <a:t>Cox and Snell R^2         </a:t>
            </a:r>
            <a:r>
              <a:rPr lang="en-GB" dirty="0" smtClean="0"/>
              <a:t>            0.084 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Nagelkerke</a:t>
            </a:r>
            <a:r>
              <a:rPr lang="en-GB" dirty="0"/>
              <a:t> R^2            </a:t>
            </a:r>
            <a:r>
              <a:rPr lang="en-GB" dirty="0" smtClean="0"/>
              <a:t>             0.113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099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Odds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We can also calculate the odds ratio as the exponential of the </a:t>
            </a:r>
            <a:r>
              <a:rPr lang="en-GB" i="1" dirty="0"/>
              <a:t>b</a:t>
            </a:r>
            <a:r>
              <a:rPr lang="en-GB" dirty="0"/>
              <a:t> coefficient for the predictor </a:t>
            </a:r>
            <a:r>
              <a:rPr lang="en-GB" dirty="0" smtClean="0"/>
              <a:t>variables</a:t>
            </a:r>
            <a:r>
              <a:rPr lang="en-GB" dirty="0"/>
              <a:t> </a:t>
            </a:r>
            <a:r>
              <a:rPr lang="en-GB" dirty="0" smtClean="0"/>
              <a:t>by executing: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err="1"/>
              <a:t>exp</a:t>
            </a:r>
            <a:r>
              <a:rPr lang="en-GB" dirty="0"/>
              <a:t>(eelModel.1$coefficients)</a:t>
            </a:r>
          </a:p>
          <a:p>
            <a:pPr marL="0" indent="0">
              <a:buNone/>
            </a:pPr>
            <a:r>
              <a:rPr lang="en-GB" dirty="0" smtClean="0"/>
              <a:t>            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               (</a:t>
            </a:r>
            <a:r>
              <a:rPr lang="en-GB" dirty="0"/>
              <a:t>Intercept) </a:t>
            </a:r>
            <a:r>
              <a:rPr lang="en-GB" dirty="0" smtClean="0"/>
              <a:t>    </a:t>
            </a:r>
            <a:r>
              <a:rPr lang="en-GB" dirty="0" err="1" smtClean="0"/>
              <a:t>InterventionIntervention</a:t>
            </a:r>
            <a:r>
              <a:rPr lang="en-GB" dirty="0" smtClean="0"/>
              <a:t> 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                0.750000                 3.416667</a:t>
            </a:r>
          </a:p>
          <a:p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get the confidence intervals execute:</a:t>
            </a:r>
          </a:p>
          <a:p>
            <a:pPr marL="457200" lvl="1" indent="0">
              <a:buNone/>
            </a:pPr>
            <a:r>
              <a:rPr lang="en-GB" dirty="0" err="1"/>
              <a:t>exp</a:t>
            </a:r>
            <a:r>
              <a:rPr lang="en-GB" dirty="0"/>
              <a:t>(</a:t>
            </a:r>
            <a:r>
              <a:rPr lang="en-GB" dirty="0" err="1"/>
              <a:t>confint</a:t>
            </a:r>
            <a:r>
              <a:rPr lang="en-GB" dirty="0"/>
              <a:t>(eelModel.1))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    </a:t>
            </a:r>
            <a:r>
              <a:rPr lang="en-GB" dirty="0" smtClean="0"/>
              <a:t>                                                 </a:t>
            </a:r>
            <a:r>
              <a:rPr lang="en-GB" dirty="0"/>
              <a:t>2.5 %  </a:t>
            </a:r>
            <a:r>
              <a:rPr lang="en-GB" dirty="0" smtClean="0"/>
              <a:t>               </a:t>
            </a:r>
            <a:r>
              <a:rPr lang="en-GB" dirty="0"/>
              <a:t>97.5 %</a:t>
            </a:r>
          </a:p>
          <a:p>
            <a:pPr marL="457200" lvl="1" indent="0">
              <a:buNone/>
            </a:pPr>
            <a:r>
              <a:rPr lang="en-GB" dirty="0"/>
              <a:t>(Intercept)             </a:t>
            </a:r>
            <a:r>
              <a:rPr lang="en-GB" dirty="0" smtClean="0"/>
              <a:t>                   0.4374531        1.268674</a:t>
            </a: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InterventionIntervention</a:t>
            </a:r>
            <a:r>
              <a:rPr lang="en-GB" dirty="0" smtClean="0"/>
              <a:t>      </a:t>
            </a:r>
            <a:r>
              <a:rPr lang="en-GB" dirty="0"/>
              <a:t>1.5820127 </a:t>
            </a:r>
            <a:r>
              <a:rPr lang="en-GB" dirty="0" smtClean="0"/>
              <a:t>        7.625545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382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Output Model </a:t>
            </a:r>
            <a:r>
              <a:rPr lang="en-GB" dirty="0"/>
              <a:t>2: Intervention and Duration as </a:t>
            </a:r>
            <a:r>
              <a:rPr lang="en-GB" dirty="0" smtClean="0"/>
              <a:t>Predictors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00050" lvl="1" indent="0">
              <a:buNone/>
            </a:pPr>
            <a:r>
              <a:rPr lang="en-GB" sz="3400" dirty="0"/>
              <a:t>Call:</a:t>
            </a:r>
          </a:p>
          <a:p>
            <a:pPr marL="400050" lvl="1" indent="0">
              <a:buNone/>
            </a:pPr>
            <a:r>
              <a:rPr lang="en-GB" sz="3400" dirty="0" err="1"/>
              <a:t>glm</a:t>
            </a:r>
            <a:r>
              <a:rPr lang="en-GB" sz="3400" dirty="0"/>
              <a:t>(formula = Cured ~ Intervention + Duration, family = binomial(), </a:t>
            </a:r>
          </a:p>
          <a:p>
            <a:pPr marL="400050" lvl="1" indent="0">
              <a:buNone/>
            </a:pPr>
            <a:r>
              <a:rPr lang="en-GB" sz="3400" dirty="0"/>
              <a:t>    data = </a:t>
            </a:r>
            <a:r>
              <a:rPr lang="en-GB" sz="3400" dirty="0" err="1"/>
              <a:t>eelData</a:t>
            </a:r>
            <a:r>
              <a:rPr lang="en-GB" sz="3400" dirty="0"/>
              <a:t>)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/>
              <a:t>Deviance Residuals: </a:t>
            </a:r>
          </a:p>
          <a:p>
            <a:pPr marL="400050" lvl="1" indent="0">
              <a:buNone/>
            </a:pPr>
            <a:r>
              <a:rPr lang="en-GB" sz="3400" dirty="0"/>
              <a:t>    Min       1Q   </a:t>
            </a:r>
            <a:r>
              <a:rPr lang="en-GB" sz="3400" dirty="0" smtClean="0"/>
              <a:t>     Median       </a:t>
            </a:r>
            <a:r>
              <a:rPr lang="en-GB" sz="3400" dirty="0"/>
              <a:t>3Q      Max  </a:t>
            </a:r>
          </a:p>
          <a:p>
            <a:pPr marL="400050" lvl="1" indent="0">
              <a:buNone/>
            </a:pPr>
            <a:r>
              <a:rPr lang="en-GB" sz="3400" dirty="0"/>
              <a:t>-1.6025  -1.0572   0.8107   0.8161   1.3095  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/>
              <a:t>Coefficients:</a:t>
            </a:r>
          </a:p>
          <a:p>
            <a:pPr marL="400050" lvl="1" indent="0">
              <a:buNone/>
            </a:pPr>
            <a:r>
              <a:rPr lang="en-GB" sz="3400" dirty="0"/>
              <a:t>                          </a:t>
            </a:r>
            <a:r>
              <a:rPr lang="en-GB" sz="3400" dirty="0" smtClean="0"/>
              <a:t>                          Estimate       Std</a:t>
            </a:r>
            <a:r>
              <a:rPr lang="en-GB" sz="3400" dirty="0"/>
              <a:t>. Error </a:t>
            </a:r>
            <a:r>
              <a:rPr lang="en-GB" sz="3400" dirty="0" smtClean="0"/>
              <a:t>      z </a:t>
            </a:r>
            <a:r>
              <a:rPr lang="en-GB" sz="3400" dirty="0"/>
              <a:t>value </a:t>
            </a:r>
            <a:r>
              <a:rPr lang="en-GB" sz="3400" dirty="0" smtClean="0"/>
              <a:t>    </a:t>
            </a:r>
            <a:r>
              <a:rPr lang="en-GB" sz="3400" dirty="0" err="1" smtClean="0"/>
              <a:t>Pr</a:t>
            </a:r>
            <a:r>
              <a:rPr lang="en-GB" sz="3400" dirty="0"/>
              <a:t>(&gt;|z|)   </a:t>
            </a:r>
          </a:p>
          <a:p>
            <a:pPr marL="400050" lvl="1" indent="0">
              <a:buNone/>
            </a:pPr>
            <a:r>
              <a:rPr lang="en-GB" sz="3400" dirty="0"/>
              <a:t>(Intercept)             </a:t>
            </a:r>
            <a:r>
              <a:rPr lang="en-GB" sz="3400" dirty="0" smtClean="0"/>
              <a:t>                    </a:t>
            </a:r>
            <a:r>
              <a:rPr lang="en-GB" sz="3400" dirty="0"/>
              <a:t>-0.234660 </a:t>
            </a:r>
            <a:r>
              <a:rPr lang="en-GB" sz="3400" dirty="0" smtClean="0"/>
              <a:t>      1.220563     </a:t>
            </a:r>
            <a:r>
              <a:rPr lang="en-GB" sz="3400" dirty="0"/>
              <a:t>-0.192 </a:t>
            </a:r>
            <a:r>
              <a:rPr lang="en-GB" sz="3400" dirty="0" smtClean="0"/>
              <a:t>     </a:t>
            </a:r>
            <a:r>
              <a:rPr lang="en-GB" sz="3400" dirty="0"/>
              <a:t>0.84754   </a:t>
            </a:r>
          </a:p>
          <a:p>
            <a:pPr marL="400050" lvl="1" indent="0">
              <a:buNone/>
            </a:pPr>
            <a:r>
              <a:rPr lang="en-GB" sz="3400" dirty="0" err="1"/>
              <a:t>InterventionIntervention</a:t>
            </a:r>
            <a:r>
              <a:rPr lang="en-GB" sz="3400" dirty="0"/>
              <a:t>  </a:t>
            </a:r>
            <a:r>
              <a:rPr lang="en-GB" sz="3400" dirty="0" smtClean="0"/>
              <a:t>       1.233532       0.414565       2.975     </a:t>
            </a:r>
            <a:r>
              <a:rPr lang="en-GB" sz="3400" dirty="0"/>
              <a:t>0.00293 **</a:t>
            </a:r>
          </a:p>
          <a:p>
            <a:pPr marL="400050" lvl="1" indent="0">
              <a:buNone/>
            </a:pPr>
            <a:r>
              <a:rPr lang="en-GB" sz="3400" dirty="0"/>
              <a:t>Duration                </a:t>
            </a:r>
            <a:r>
              <a:rPr lang="en-GB" sz="3400" dirty="0" smtClean="0"/>
              <a:t>                     </a:t>
            </a:r>
            <a:r>
              <a:rPr lang="en-GB" sz="3400" dirty="0"/>
              <a:t>-0.007835 </a:t>
            </a:r>
            <a:r>
              <a:rPr lang="en-GB" sz="3400" dirty="0" smtClean="0"/>
              <a:t>      </a:t>
            </a:r>
            <a:r>
              <a:rPr lang="en-GB" sz="3400" dirty="0"/>
              <a:t>0.175913   </a:t>
            </a:r>
            <a:r>
              <a:rPr lang="en-GB" sz="3400" dirty="0" smtClean="0"/>
              <a:t>   -</a:t>
            </a:r>
            <a:r>
              <a:rPr lang="en-GB" sz="3400" dirty="0"/>
              <a:t>0.045 </a:t>
            </a:r>
            <a:r>
              <a:rPr lang="en-GB" sz="3400" dirty="0" smtClean="0"/>
              <a:t>    </a:t>
            </a:r>
            <a:r>
              <a:rPr lang="en-GB" sz="3400" dirty="0"/>
              <a:t>0.96447   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/>
              <a:t>(Dispersion parameter for binomial family taken to be 1)</a:t>
            </a:r>
          </a:p>
          <a:p>
            <a:pPr marL="400050" lvl="1" indent="0">
              <a:buNone/>
            </a:pPr>
            <a:r>
              <a:rPr lang="en-GB" sz="3400" dirty="0"/>
              <a:t> </a:t>
            </a:r>
          </a:p>
          <a:p>
            <a:pPr marL="400050" lvl="1" indent="0">
              <a:buNone/>
            </a:pPr>
            <a:r>
              <a:rPr lang="en-GB" sz="3400" dirty="0"/>
              <a:t>    Null deviance: 154.08  on 112  degrees of freedom</a:t>
            </a:r>
          </a:p>
          <a:p>
            <a:pPr marL="400050" lvl="1" indent="0">
              <a:buNone/>
            </a:pPr>
            <a:r>
              <a:rPr lang="en-GB" sz="3400" dirty="0"/>
              <a:t>Residual deviance: 144.16  on 110  degrees of freedom</a:t>
            </a:r>
          </a:p>
          <a:p>
            <a:pPr marL="400050" lvl="1" indent="0">
              <a:buNone/>
            </a:pPr>
            <a:r>
              <a:rPr lang="en-GB" sz="3400" dirty="0"/>
              <a:t>AIC: 150.16</a:t>
            </a:r>
          </a:p>
          <a:p>
            <a:pPr marL="400050" lvl="1" indent="0">
              <a:buNone/>
            </a:pP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278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Improvement: Model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We can </a:t>
            </a:r>
            <a:r>
              <a:rPr lang="en-GB" dirty="0" smtClean="0"/>
              <a:t>compare </a:t>
            </a:r>
            <a:r>
              <a:rPr lang="en-GB" dirty="0"/>
              <a:t>the models by finding the difference in the deviance </a:t>
            </a:r>
            <a:r>
              <a:rPr lang="en-GB" dirty="0" smtClean="0"/>
              <a:t>statistics as before.</a:t>
            </a:r>
          </a:p>
          <a:p>
            <a:r>
              <a:rPr lang="en-GB" dirty="0" smtClean="0"/>
              <a:t>Or we can use the </a:t>
            </a:r>
            <a:r>
              <a:rPr lang="en-GB" i="1" dirty="0" err="1"/>
              <a:t>a</a:t>
            </a:r>
            <a:r>
              <a:rPr lang="en-GB" i="1" dirty="0" err="1" smtClean="0"/>
              <a:t>nova</a:t>
            </a:r>
            <a:r>
              <a:rPr lang="en-GB" i="1" dirty="0" smtClean="0"/>
              <a:t>() </a:t>
            </a:r>
            <a:r>
              <a:rPr lang="en-GB" dirty="0" smtClean="0"/>
              <a:t>function: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 smtClean="0"/>
              <a:t>anova</a:t>
            </a:r>
            <a:r>
              <a:rPr lang="en-GB" dirty="0"/>
              <a:t>(eelModel.1, eelModel.2)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&gt;Analysis </a:t>
            </a:r>
            <a:r>
              <a:rPr lang="en-GB" dirty="0"/>
              <a:t>of Deviance Table</a:t>
            </a:r>
          </a:p>
          <a:p>
            <a:pPr marL="457200" lvl="1" indent="0">
              <a:buNone/>
            </a:pPr>
            <a:r>
              <a:rPr lang="en-GB" dirty="0"/>
              <a:t> </a:t>
            </a:r>
          </a:p>
          <a:p>
            <a:pPr marL="457200" lvl="1" indent="0">
              <a:buNone/>
            </a:pPr>
            <a:r>
              <a:rPr lang="en-GB" dirty="0"/>
              <a:t>Model 1: Cured ~ Intervention</a:t>
            </a:r>
          </a:p>
          <a:p>
            <a:pPr marL="457200" lvl="1" indent="0">
              <a:buNone/>
            </a:pPr>
            <a:r>
              <a:rPr lang="en-GB" dirty="0"/>
              <a:t>Model 2: Cured ~ Intervention + Duration</a:t>
            </a:r>
          </a:p>
          <a:p>
            <a:pPr marL="457200" lvl="1" indent="0">
              <a:buNone/>
            </a:pPr>
            <a:r>
              <a:rPr lang="en-GB" dirty="0"/>
              <a:t>  </a:t>
            </a:r>
            <a:r>
              <a:rPr lang="en-GB" dirty="0" err="1"/>
              <a:t>Resid</a:t>
            </a:r>
            <a:r>
              <a:rPr lang="en-GB" dirty="0"/>
              <a:t>. </a:t>
            </a:r>
            <a:r>
              <a:rPr lang="en-GB" dirty="0" err="1"/>
              <a:t>Df</a:t>
            </a:r>
            <a:r>
              <a:rPr lang="en-GB" dirty="0"/>
              <a:t> </a:t>
            </a:r>
            <a:r>
              <a:rPr lang="en-GB" dirty="0" err="1"/>
              <a:t>Resid</a:t>
            </a:r>
            <a:r>
              <a:rPr lang="en-GB" dirty="0"/>
              <a:t>. </a:t>
            </a:r>
            <a:r>
              <a:rPr lang="en-GB" dirty="0" err="1"/>
              <a:t>Dev</a:t>
            </a:r>
            <a:r>
              <a:rPr lang="en-GB" dirty="0"/>
              <a:t> </a:t>
            </a:r>
            <a:r>
              <a:rPr lang="en-GB" dirty="0" err="1"/>
              <a:t>Df</a:t>
            </a:r>
            <a:r>
              <a:rPr lang="en-GB" dirty="0"/>
              <a:t>  Deviance</a:t>
            </a:r>
          </a:p>
          <a:p>
            <a:pPr marL="457200" lvl="1" indent="0">
              <a:buNone/>
            </a:pPr>
            <a:r>
              <a:rPr lang="en-GB" dirty="0"/>
              <a:t>1       111     144.16             </a:t>
            </a:r>
          </a:p>
          <a:p>
            <a:pPr marL="457200" lvl="1" indent="0">
              <a:buNone/>
            </a:pPr>
            <a:r>
              <a:rPr lang="en-GB" dirty="0"/>
              <a:t>2       110     144.16  1 0.0019835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604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pic>
        <p:nvPicPr>
          <p:cNvPr id="4" name="Picture 3" descr="cramming_sa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486" y="-243408"/>
            <a:ext cx="1852622" cy="2344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7758138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/>
              <a:t>The overall fit of the final model is shown by the </a:t>
            </a:r>
            <a:r>
              <a:rPr lang="en-GB" i="1" dirty="0"/>
              <a:t>deviance</a:t>
            </a:r>
            <a:r>
              <a:rPr lang="en-GB" dirty="0"/>
              <a:t> statistic and its associated chi-square statistic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 </a:t>
            </a:r>
            <a:r>
              <a:rPr lang="en-GB" dirty="0"/>
              <a:t>If the significance of the chi-square statistic is less than .05, then the model is a significant fit </a:t>
            </a:r>
            <a:r>
              <a:rPr lang="en-GB" dirty="0" smtClean="0"/>
              <a:t>to </a:t>
            </a:r>
            <a:r>
              <a:rPr lang="en-GB" dirty="0"/>
              <a:t>the data.</a:t>
            </a:r>
            <a:endParaRPr lang="en-GB" b="1" dirty="0"/>
          </a:p>
          <a:p>
            <a:pPr lvl="0"/>
            <a:r>
              <a:rPr lang="en-GB" dirty="0"/>
              <a:t>Check the table labelled </a:t>
            </a:r>
            <a:r>
              <a:rPr lang="en-GB" i="1" dirty="0"/>
              <a:t>coefficients</a:t>
            </a:r>
            <a:r>
              <a:rPr lang="en-GB" dirty="0"/>
              <a:t> to see which variables significantly predict the outcome.</a:t>
            </a:r>
          </a:p>
          <a:p>
            <a:pPr lvl="0"/>
            <a:r>
              <a:rPr lang="en-GB" dirty="0"/>
              <a:t>For each variable in the model, look at the </a:t>
            </a:r>
            <a:r>
              <a:rPr lang="en-GB" i="1" dirty="0" smtClean="0"/>
              <a:t>z</a:t>
            </a:r>
            <a:r>
              <a:rPr lang="en-GB" dirty="0" smtClean="0"/>
              <a:t>-statistic </a:t>
            </a:r>
            <a:r>
              <a:rPr lang="en-GB" dirty="0"/>
              <a:t>and its significance (which again should be below .05).</a:t>
            </a:r>
          </a:p>
          <a:p>
            <a:pPr lvl="0"/>
            <a:r>
              <a:rPr lang="en-GB" dirty="0" smtClean="0"/>
              <a:t>Use the </a:t>
            </a:r>
            <a:r>
              <a:rPr lang="en-GB" dirty="0"/>
              <a:t>odds </a:t>
            </a:r>
            <a:r>
              <a:rPr lang="en-GB" dirty="0" smtClean="0"/>
              <a:t>ratio </a:t>
            </a:r>
            <a:r>
              <a:rPr lang="en-GB" dirty="0"/>
              <a:t>for interpretation. You can obtain this using </a:t>
            </a:r>
            <a:r>
              <a:rPr lang="en-GB" i="1" dirty="0" err="1"/>
              <a:t>exp</a:t>
            </a:r>
            <a:r>
              <a:rPr lang="en-GB" i="1" dirty="0"/>
              <a:t>(</a:t>
            </a:r>
            <a:r>
              <a:rPr lang="en-GB" i="1" dirty="0" err="1"/>
              <a:t>model$coefficients</a:t>
            </a:r>
            <a:r>
              <a:rPr lang="en-GB" i="1" dirty="0"/>
              <a:t>)</a:t>
            </a:r>
            <a:r>
              <a:rPr lang="en-GB" dirty="0"/>
              <a:t>, where </a:t>
            </a:r>
            <a:r>
              <a:rPr lang="en-GB" i="1" dirty="0"/>
              <a:t>model</a:t>
            </a:r>
            <a:r>
              <a:rPr lang="en-GB" dirty="0"/>
              <a:t> is the name of your model. </a:t>
            </a:r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dirty="0"/>
              <a:t>the value is greater than 1 then as the predictor increases, the odds of the outcome occurring increase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 A value </a:t>
            </a:r>
            <a:r>
              <a:rPr lang="en-GB" dirty="0"/>
              <a:t>less than 1 indicates that as the predictor increases, the odds of the outcome occurring decrease. </a:t>
            </a:r>
            <a:endParaRPr lang="en-GB" dirty="0" smtClean="0"/>
          </a:p>
          <a:p>
            <a:pPr lvl="1"/>
            <a:r>
              <a:rPr lang="en-GB" dirty="0" smtClean="0"/>
              <a:t>For </a:t>
            </a:r>
            <a:r>
              <a:rPr lang="en-GB" dirty="0"/>
              <a:t>the aforementioned interpretation to be reliable the confidence interval of the odds ratio should not cross 1!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the Analysis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84509485"/>
              </p:ext>
            </p:extLst>
          </p:nvPr>
        </p:nvGraphicFramePr>
        <p:xfrm>
          <a:off x="899592" y="1844824"/>
          <a:ext cx="7920880" cy="2136764"/>
        </p:xfrm>
        <a:graphic>
          <a:graphicData uri="http://schemas.openxmlformats.org/presentationml/2006/ole">
            <p:oleObj spid="_x0000_s5133" name="Document" r:id="rId3" imgW="4243571" imgH="152769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0"/>
            <a:ext cx="29432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58138" cy="846158"/>
          </a:xfrm>
        </p:spPr>
        <p:txBody>
          <a:bodyPr/>
          <a:lstStyle/>
          <a:p>
            <a:r>
              <a:rPr lang="en-GB" dirty="0" smtClean="0"/>
              <a:t>Multinomial Logistic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7758138" cy="414340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Logistic regression to predict membership of more than two categories.</a:t>
            </a:r>
          </a:p>
          <a:p>
            <a:r>
              <a:rPr lang="en-GB" dirty="0" smtClean="0"/>
              <a:t>It (basically) works in the same way as binary logistic regression.</a:t>
            </a:r>
          </a:p>
          <a:p>
            <a:r>
              <a:rPr lang="en-GB" dirty="0" smtClean="0"/>
              <a:t>The analysis breaks the outcome variable down into a series of comparisons between two categories.</a:t>
            </a:r>
          </a:p>
          <a:p>
            <a:pPr lvl="1"/>
            <a:r>
              <a:rPr lang="en-GB" dirty="0" smtClean="0"/>
              <a:t>E.g., if you have three outcome categories (</a:t>
            </a:r>
            <a:r>
              <a:rPr lang="en-GB" i="1" dirty="0" smtClean="0"/>
              <a:t>A</a:t>
            </a:r>
            <a:r>
              <a:rPr lang="en-GB" dirty="0" smtClean="0"/>
              <a:t>, </a:t>
            </a:r>
            <a:r>
              <a:rPr lang="en-GB" i="1" dirty="0" smtClean="0"/>
              <a:t>B</a:t>
            </a:r>
            <a:r>
              <a:rPr lang="en-GB" dirty="0" smtClean="0"/>
              <a:t> and </a:t>
            </a:r>
            <a:r>
              <a:rPr lang="en-GB" i="1" dirty="0" smtClean="0"/>
              <a:t>C</a:t>
            </a:r>
            <a:r>
              <a:rPr lang="en-GB" dirty="0" smtClean="0"/>
              <a:t>), then the analysis will consist of two comparisons that you choose:</a:t>
            </a:r>
          </a:p>
          <a:p>
            <a:pPr lvl="2"/>
            <a:r>
              <a:rPr lang="en-GB" dirty="0" smtClean="0"/>
              <a:t>compare everything against your first category (e.g. A vs. B and A vs. C),</a:t>
            </a:r>
          </a:p>
          <a:p>
            <a:pPr lvl="2"/>
            <a:r>
              <a:rPr lang="en-GB" dirty="0" smtClean="0"/>
              <a:t>or your last category (e.g. </a:t>
            </a:r>
            <a:r>
              <a:rPr lang="en-GB" i="1" dirty="0" smtClean="0"/>
              <a:t>A</a:t>
            </a:r>
            <a:r>
              <a:rPr lang="en-GB" dirty="0" smtClean="0"/>
              <a:t> vs. </a:t>
            </a:r>
            <a:r>
              <a:rPr lang="en-GB" i="1" dirty="0" smtClean="0"/>
              <a:t>C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vs. </a:t>
            </a:r>
            <a:r>
              <a:rPr lang="en-GB" i="1" dirty="0" smtClean="0"/>
              <a:t>C</a:t>
            </a:r>
            <a:r>
              <a:rPr lang="en-GB" dirty="0" smtClean="0"/>
              <a:t>),</a:t>
            </a:r>
          </a:p>
          <a:p>
            <a:pPr lvl="2"/>
            <a:r>
              <a:rPr lang="en-GB" dirty="0" smtClean="0"/>
              <a:t>or a custom category (e.g. </a:t>
            </a:r>
            <a:r>
              <a:rPr lang="en-GB" i="1" dirty="0" smtClean="0"/>
              <a:t>B</a:t>
            </a:r>
            <a:r>
              <a:rPr lang="en-GB" dirty="0" smtClean="0"/>
              <a:t> vs. </a:t>
            </a:r>
            <a:r>
              <a:rPr lang="en-GB" i="1" dirty="0" smtClean="0"/>
              <a:t>A</a:t>
            </a:r>
            <a:r>
              <a:rPr lang="en-GB" dirty="0" smtClean="0"/>
              <a:t> and </a:t>
            </a:r>
            <a:r>
              <a:rPr lang="en-GB" i="1" dirty="0" smtClean="0"/>
              <a:t>B</a:t>
            </a:r>
            <a:r>
              <a:rPr lang="en-GB" dirty="0" smtClean="0"/>
              <a:t> vs. </a:t>
            </a:r>
            <a:r>
              <a:rPr lang="en-GB" i="1" dirty="0" smtClean="0"/>
              <a:t>C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The important parts of the analysis and output are much the same as we have just seen for binary logistic regression.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26955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978F1E5-87C0-4541-9C4A-7793C462CE4F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00042"/>
            <a:ext cx="7758138" cy="1143000"/>
          </a:xfrm>
        </p:spPr>
        <p:txBody>
          <a:bodyPr/>
          <a:lstStyle/>
          <a:p>
            <a:r>
              <a:rPr lang="en-GB" dirty="0"/>
              <a:t>When </a:t>
            </a:r>
            <a:r>
              <a:rPr lang="en-GB" dirty="0" smtClean="0"/>
              <a:t>and </a:t>
            </a:r>
            <a:r>
              <a:rPr lang="en-GB" dirty="0"/>
              <a:t>Why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285992"/>
            <a:ext cx="7758138" cy="3840171"/>
          </a:xfrm>
        </p:spPr>
        <p:txBody>
          <a:bodyPr>
            <a:normAutofit/>
          </a:bodyPr>
          <a:lstStyle/>
          <a:p>
            <a:r>
              <a:rPr lang="en-US" dirty="0"/>
              <a:t>To predict </a:t>
            </a:r>
            <a:r>
              <a:rPr lang="en-US" dirty="0" smtClean="0"/>
              <a:t>an outcome </a:t>
            </a:r>
            <a:r>
              <a:rPr lang="en-US" dirty="0"/>
              <a:t>variable that is </a:t>
            </a:r>
            <a:r>
              <a:rPr lang="en-US" dirty="0" smtClean="0"/>
              <a:t>categorical from </a:t>
            </a:r>
            <a:r>
              <a:rPr lang="en-US" dirty="0"/>
              <a:t>one or more categorical or continuous predictor </a:t>
            </a:r>
            <a:r>
              <a:rPr lang="en-US" dirty="0" smtClean="0"/>
              <a:t>variables.</a:t>
            </a:r>
            <a:endParaRPr lang="en-US" dirty="0"/>
          </a:p>
          <a:p>
            <a:r>
              <a:rPr lang="en-US" dirty="0"/>
              <a:t>Used because having a categorical </a:t>
            </a:r>
            <a:r>
              <a:rPr lang="en-US" dirty="0" smtClean="0"/>
              <a:t> </a:t>
            </a:r>
            <a:r>
              <a:rPr lang="en-US" dirty="0"/>
              <a:t>outcome variable violates the assumption of linearity in normal regression.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May Not Be Fred Flintstone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758138" cy="507209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How successful are chat-up lines?</a:t>
            </a:r>
          </a:p>
          <a:p>
            <a:r>
              <a:rPr lang="en-GB" dirty="0" smtClean="0"/>
              <a:t>The chat-up lines used by 348 men and 672 women in a nightclub were recorded.</a:t>
            </a:r>
          </a:p>
          <a:p>
            <a:r>
              <a:rPr lang="en-GB" dirty="0" smtClean="0"/>
              <a:t>Outcome:</a:t>
            </a:r>
          </a:p>
          <a:p>
            <a:pPr lvl="1"/>
            <a:r>
              <a:rPr lang="en-GB" dirty="0" smtClean="0"/>
              <a:t>Whether the chat-up line resulted in one of the following three events:</a:t>
            </a:r>
          </a:p>
          <a:p>
            <a:pPr lvl="2"/>
            <a:r>
              <a:rPr lang="en-GB" dirty="0" smtClean="0"/>
              <a:t>the person got no response or the recipient walked away;</a:t>
            </a:r>
          </a:p>
          <a:p>
            <a:pPr lvl="2"/>
            <a:r>
              <a:rPr lang="en-GB" dirty="0" smtClean="0"/>
              <a:t>the person obtained the recipient’s phone number;</a:t>
            </a:r>
          </a:p>
          <a:p>
            <a:pPr lvl="2"/>
            <a:r>
              <a:rPr lang="en-GB" dirty="0" smtClean="0"/>
              <a:t>the person left the nightclub with the recipient.</a:t>
            </a:r>
          </a:p>
          <a:p>
            <a:r>
              <a:rPr lang="en-GB" dirty="0" smtClean="0"/>
              <a:t>Predictors:</a:t>
            </a:r>
          </a:p>
          <a:p>
            <a:pPr lvl="1"/>
            <a:r>
              <a:rPr lang="en-GB" dirty="0" smtClean="0"/>
              <a:t>The content of the chat-up lines were rated for:</a:t>
            </a:r>
          </a:p>
          <a:p>
            <a:pPr lvl="2"/>
            <a:r>
              <a:rPr lang="en-GB" dirty="0" smtClean="0"/>
              <a:t>funniness (0 = not funny at all, 10 = the funniest thing that I have ever heard);</a:t>
            </a:r>
          </a:p>
          <a:p>
            <a:pPr lvl="2"/>
            <a:r>
              <a:rPr lang="en-GB" dirty="0" smtClean="0"/>
              <a:t>sexuality (0 = no sexual content at all, 10 = very sexually direct);</a:t>
            </a:r>
          </a:p>
          <a:p>
            <a:pPr lvl="2"/>
            <a:r>
              <a:rPr lang="en-GB" dirty="0" smtClean="0"/>
              <a:t>moral values (0 = the chat-up line does not reflect good characteristics, 10 = the chat-up line is very indicative of good characteristics).</a:t>
            </a:r>
          </a:p>
          <a:p>
            <a:pPr lvl="1"/>
            <a:r>
              <a:rPr lang="en-GB" dirty="0" smtClean="0"/>
              <a:t>Gender of recipient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</a:t>
            </a:r>
            <a:r>
              <a:rPr lang="en-GB" dirty="0" smtClean="0"/>
              <a:t>ultinomial Logistic Regression in </a:t>
            </a:r>
            <a:r>
              <a:rPr lang="en-GB" dirty="0"/>
              <a:t>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can </a:t>
            </a:r>
            <a:r>
              <a:rPr lang="en-GB" dirty="0"/>
              <a:t>use the </a:t>
            </a:r>
            <a:r>
              <a:rPr lang="en-GB" i="1" dirty="0" err="1"/>
              <a:t>mlogit.data</a:t>
            </a:r>
            <a:r>
              <a:rPr lang="en-GB" i="1" dirty="0"/>
              <a:t>()</a:t>
            </a:r>
            <a:r>
              <a:rPr lang="en-GB" dirty="0"/>
              <a:t> function to convert our data into the correct </a:t>
            </a:r>
            <a:r>
              <a:rPr lang="en-GB" dirty="0" smtClean="0"/>
              <a:t>format: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newDataframe</a:t>
            </a:r>
            <a:r>
              <a:rPr lang="en-GB" dirty="0"/>
              <a:t>&lt;-</a:t>
            </a:r>
            <a:r>
              <a:rPr lang="en-GB" dirty="0" err="1"/>
              <a:t>mlogit.data</a:t>
            </a:r>
            <a:r>
              <a:rPr lang="en-GB" dirty="0"/>
              <a:t>(</a:t>
            </a:r>
            <a:r>
              <a:rPr lang="en-GB" dirty="0" err="1"/>
              <a:t>oldDataFrame</a:t>
            </a:r>
            <a:r>
              <a:rPr lang="en-GB" dirty="0"/>
              <a:t>, choice = "outcome variable", shape = "wide"/"long")</a:t>
            </a:r>
          </a:p>
          <a:p>
            <a:endParaRPr lang="en-US" dirty="0"/>
          </a:p>
        </p:txBody>
      </p:sp>
      <p:pic>
        <p:nvPicPr>
          <p:cNvPr id="5" name="Picture 4" descr="Screen shot 2011-08-02 at 13.38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532713" cy="2031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9254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Restructuring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Therefore, to restructure the current data we could execute:</a:t>
            </a:r>
          </a:p>
          <a:p>
            <a:pPr marL="400050" lvl="1" indent="0">
              <a:buNone/>
            </a:pPr>
            <a:r>
              <a:rPr lang="en-GB" dirty="0" err="1"/>
              <a:t>mlChat</a:t>
            </a:r>
            <a:r>
              <a:rPr lang="en-GB" dirty="0"/>
              <a:t> &lt;- </a:t>
            </a:r>
            <a:r>
              <a:rPr lang="en-GB" dirty="0" err="1"/>
              <a:t>mlogit.data</a:t>
            </a:r>
            <a:r>
              <a:rPr lang="en-GB" dirty="0"/>
              <a:t>(</a:t>
            </a:r>
            <a:r>
              <a:rPr lang="en-GB" dirty="0" err="1"/>
              <a:t>chatData</a:t>
            </a:r>
            <a:r>
              <a:rPr lang="en-GB" dirty="0"/>
              <a:t>, choice = "Success", shape = "</a:t>
            </a:r>
            <a:r>
              <a:rPr lang="en-GB" dirty="0" smtClean="0"/>
              <a:t>wide”)</a:t>
            </a:r>
            <a:endParaRPr lang="en-GB" dirty="0"/>
          </a:p>
        </p:txBody>
      </p:sp>
      <p:pic>
        <p:nvPicPr>
          <p:cNvPr id="5" name="Picture 4" descr="Screen shot 2011-08-02 at 13.40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8100392" cy="1836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107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Multinomial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Now we are ready to run the multinomial logistic regression, using the </a:t>
            </a:r>
            <a:r>
              <a:rPr lang="en-GB" i="1" dirty="0" err="1"/>
              <a:t>mlogit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newModel</a:t>
            </a:r>
            <a:r>
              <a:rPr lang="en-GB" dirty="0"/>
              <a:t>&lt;-</a:t>
            </a:r>
            <a:r>
              <a:rPr lang="en-GB" dirty="0" err="1"/>
              <a:t>mlogit</a:t>
            </a:r>
            <a:r>
              <a:rPr lang="en-GB" dirty="0"/>
              <a:t>(outcome ~ predictor(s), data = </a:t>
            </a:r>
            <a:r>
              <a:rPr lang="en-GB" dirty="0" err="1"/>
              <a:t>dataFrame</a:t>
            </a:r>
            <a:r>
              <a:rPr lang="en-GB" dirty="0"/>
              <a:t>, </a:t>
            </a:r>
            <a:r>
              <a:rPr lang="en-GB" dirty="0" err="1"/>
              <a:t>na.action</a:t>
            </a:r>
            <a:r>
              <a:rPr lang="en-GB" dirty="0"/>
              <a:t> = an action, </a:t>
            </a:r>
            <a:r>
              <a:rPr lang="en-GB" dirty="0" err="1"/>
              <a:t>reflevel</a:t>
            </a:r>
            <a:r>
              <a:rPr lang="en-GB" dirty="0"/>
              <a:t> = a number representing the baseline category for the outcome</a:t>
            </a:r>
            <a:r>
              <a:rPr lang="en-GB" dirty="0" smtClean="0"/>
              <a:t>)</a:t>
            </a:r>
          </a:p>
          <a:p>
            <a:r>
              <a:rPr lang="en-GB" dirty="0"/>
              <a:t>We can, therefore, create the model by executing:</a:t>
            </a:r>
          </a:p>
          <a:p>
            <a:pPr marL="400050" lvl="1" indent="0">
              <a:buNone/>
            </a:pPr>
            <a:r>
              <a:rPr lang="en-GB" dirty="0" err="1"/>
              <a:t>chatModel</a:t>
            </a:r>
            <a:r>
              <a:rPr lang="en-GB" dirty="0"/>
              <a:t> &lt;- </a:t>
            </a:r>
            <a:r>
              <a:rPr lang="en-GB" dirty="0" err="1"/>
              <a:t>mlogit</a:t>
            </a:r>
            <a:r>
              <a:rPr lang="en-GB" dirty="0"/>
              <a:t>(Success ~ 1 | </a:t>
            </a:r>
            <a:r>
              <a:rPr lang="en-GB" dirty="0" err="1"/>
              <a:t>Good_Mate</a:t>
            </a:r>
            <a:r>
              <a:rPr lang="en-GB" dirty="0"/>
              <a:t> + Funny + Gender + Sex + </a:t>
            </a:r>
            <a:r>
              <a:rPr lang="en-GB" dirty="0" err="1"/>
              <a:t>Gender:Sex</a:t>
            </a:r>
            <a:r>
              <a:rPr lang="en-GB" dirty="0"/>
              <a:t> +  </a:t>
            </a:r>
            <a:r>
              <a:rPr lang="en-GB" dirty="0" err="1"/>
              <a:t>Funny:Gender</a:t>
            </a:r>
            <a:r>
              <a:rPr lang="en-GB" dirty="0"/>
              <a:t>, data = </a:t>
            </a:r>
            <a:r>
              <a:rPr lang="en-GB" dirty="0" err="1"/>
              <a:t>mlChat</a:t>
            </a:r>
            <a:r>
              <a:rPr lang="en-GB" dirty="0"/>
              <a:t>, </a:t>
            </a:r>
            <a:r>
              <a:rPr lang="en-GB" dirty="0" err="1"/>
              <a:t>reflevel</a:t>
            </a:r>
            <a:r>
              <a:rPr lang="en-GB" dirty="0"/>
              <a:t> = 3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/>
              <a:t>summary(</a:t>
            </a:r>
            <a:r>
              <a:rPr lang="en-GB" dirty="0" err="1"/>
              <a:t>chatModel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120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2 at 13.17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8100392" cy="6741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2308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help with the interpretation we can </a:t>
            </a:r>
            <a:r>
              <a:rPr lang="en-GB" dirty="0" err="1"/>
              <a:t>exponentiate</a:t>
            </a:r>
            <a:r>
              <a:rPr lang="en-GB" dirty="0"/>
              <a:t> the </a:t>
            </a:r>
            <a:r>
              <a:rPr lang="en-GB" dirty="0" smtClean="0"/>
              <a:t>coefficients: </a:t>
            </a:r>
          </a:p>
          <a:p>
            <a:pPr marL="457200" lvl="1" indent="0">
              <a:buNone/>
            </a:pPr>
            <a:r>
              <a:rPr lang="en-GB" dirty="0" err="1" smtClean="0"/>
              <a:t>exp</a:t>
            </a:r>
            <a:r>
              <a:rPr lang="en-GB" dirty="0"/>
              <a:t>(</a:t>
            </a:r>
            <a:r>
              <a:rPr lang="en-GB" dirty="0" err="1"/>
              <a:t>chatModel$coefficients</a:t>
            </a:r>
            <a:r>
              <a:rPr lang="en-GB" dirty="0"/>
              <a:t>)</a:t>
            </a:r>
          </a:p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can make </a:t>
            </a:r>
            <a:r>
              <a:rPr lang="en-GB" dirty="0" smtClean="0"/>
              <a:t>the output </a:t>
            </a:r>
            <a:r>
              <a:rPr lang="en-GB" dirty="0"/>
              <a:t>nicer by asking </a:t>
            </a:r>
            <a:r>
              <a:rPr lang="en-GB" b="1" dirty="0"/>
              <a:t>R</a:t>
            </a:r>
            <a:r>
              <a:rPr lang="en-GB" dirty="0"/>
              <a:t> to print the variable as a </a:t>
            </a:r>
            <a:r>
              <a:rPr lang="en-GB" dirty="0" err="1" smtClean="0"/>
              <a:t>dataframe</a:t>
            </a:r>
            <a:r>
              <a:rPr lang="en-GB" dirty="0" smtClean="0"/>
              <a:t>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data.frame</a:t>
            </a:r>
            <a:r>
              <a:rPr lang="en-GB" dirty="0"/>
              <a:t>(</a:t>
            </a:r>
            <a:r>
              <a:rPr lang="en-GB" dirty="0" err="1"/>
              <a:t>exp</a:t>
            </a:r>
            <a:r>
              <a:rPr lang="en-GB" dirty="0"/>
              <a:t>(</a:t>
            </a:r>
            <a:r>
              <a:rPr lang="en-GB" dirty="0" err="1"/>
              <a:t>chatModel$coefficients</a:t>
            </a:r>
            <a:r>
              <a:rPr lang="en-GB" dirty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2327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08-02 at 13.26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8324619" cy="35010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Exponentiated</a:t>
            </a:r>
            <a:r>
              <a:rPr lang="en-GB" dirty="0"/>
              <a:t> </a:t>
            </a:r>
            <a:r>
              <a:rPr lang="en-GB" dirty="0" smtClean="0"/>
              <a:t>Coefficients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316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Confidence Intervals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get confidence intervals for these coefficients using the </a:t>
            </a:r>
            <a:r>
              <a:rPr lang="en-GB" i="1" dirty="0" err="1"/>
              <a:t>confint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</a:t>
            </a:r>
            <a:endParaRPr lang="en-GB" dirty="0"/>
          </a:p>
          <a:p>
            <a:pPr marL="457200" lvl="1" indent="0">
              <a:buNone/>
            </a:pPr>
            <a:r>
              <a:rPr lang="en-GB" dirty="0" err="1"/>
              <a:t>exp</a:t>
            </a:r>
            <a:r>
              <a:rPr lang="en-GB" dirty="0"/>
              <a:t>(</a:t>
            </a:r>
            <a:r>
              <a:rPr lang="en-GB" dirty="0" err="1"/>
              <a:t>confint</a:t>
            </a:r>
            <a:r>
              <a:rPr lang="en-GB" dirty="0"/>
              <a:t>(</a:t>
            </a:r>
            <a:r>
              <a:rPr lang="en-GB" dirty="0" err="1"/>
              <a:t>chatModel</a:t>
            </a:r>
            <a:r>
              <a:rPr lang="en-GB" dirty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8439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Intervals</a:t>
            </a:r>
            <a:endParaRPr lang="en-US" dirty="0"/>
          </a:p>
        </p:txBody>
      </p:sp>
      <p:pic>
        <p:nvPicPr>
          <p:cNvPr id="6" name="Picture 5" descr="Screen shot 2011-08-02 at 13.28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77" y="1916832"/>
            <a:ext cx="8873523" cy="381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5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Interpretation: </a:t>
            </a:r>
            <a:br>
              <a:rPr lang="en-GB" dirty="0" smtClean="0"/>
            </a:br>
            <a:r>
              <a:rPr lang="en-GB" dirty="0" smtClean="0"/>
              <a:t>Phone Number vs. No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829196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err="1" smtClean="0"/>
              <a:t>Good_Mate</a:t>
            </a:r>
            <a:r>
              <a:rPr lang="en-GB" dirty="0" smtClean="0"/>
              <a:t>: Whether the chat-up line showed signs of good moral fibre significantly predicted whether you got a phone number or no response/walked away, </a:t>
            </a:r>
            <a:r>
              <a:rPr lang="en-GB" i="1" dirty="0" smtClean="0"/>
              <a:t>b</a:t>
            </a:r>
            <a:r>
              <a:rPr lang="en-GB" dirty="0" smtClean="0"/>
              <a:t> = 0.13, Wald χ</a:t>
            </a:r>
            <a:r>
              <a:rPr lang="en-GB" baseline="30000" dirty="0" smtClean="0"/>
              <a:t>2</a:t>
            </a:r>
            <a:r>
              <a:rPr lang="en-GB" dirty="0" smtClean="0"/>
              <a:t>(1) = 6.02, </a:t>
            </a:r>
            <a:r>
              <a:rPr lang="en-GB" i="1" dirty="0" smtClean="0"/>
              <a:t>p</a:t>
            </a:r>
            <a:r>
              <a:rPr lang="en-GB" dirty="0" smtClean="0"/>
              <a:t> &lt; .05.</a:t>
            </a:r>
          </a:p>
          <a:p>
            <a:pPr lvl="0"/>
            <a:r>
              <a:rPr lang="en-GB" b="1" dirty="0" smtClean="0"/>
              <a:t>Funny</a:t>
            </a:r>
            <a:r>
              <a:rPr lang="en-GB" dirty="0" smtClean="0"/>
              <a:t>: Whether the chat-up line was funny did not significantly predict whether you got a phone number or no response, </a:t>
            </a:r>
            <a:r>
              <a:rPr lang="en-GB" i="1" dirty="0" smtClean="0"/>
              <a:t>b</a:t>
            </a:r>
            <a:r>
              <a:rPr lang="en-GB" dirty="0" smtClean="0"/>
              <a:t> = 0.14, Wald χ</a:t>
            </a:r>
            <a:r>
              <a:rPr lang="en-GB" baseline="30000" dirty="0" smtClean="0"/>
              <a:t>2</a:t>
            </a:r>
            <a:r>
              <a:rPr lang="en-GB" dirty="0" smtClean="0"/>
              <a:t>(1) = 1.60, </a:t>
            </a:r>
            <a:r>
              <a:rPr lang="en-GB" i="1" dirty="0" smtClean="0"/>
              <a:t>p</a:t>
            </a:r>
            <a:r>
              <a:rPr lang="en-GB" dirty="0" smtClean="0"/>
              <a:t> &gt; .05. </a:t>
            </a:r>
          </a:p>
          <a:p>
            <a:pPr lvl="0"/>
            <a:r>
              <a:rPr lang="en-GB" b="1" dirty="0" smtClean="0"/>
              <a:t>Gender</a:t>
            </a:r>
            <a:r>
              <a:rPr lang="en-GB" dirty="0" smtClean="0"/>
              <a:t>: The gender of the person being chatted up significantly predicted whether they gave out their phone number or gave no response, </a:t>
            </a:r>
            <a:r>
              <a:rPr lang="en-GB" i="1" dirty="0" smtClean="0"/>
              <a:t>b</a:t>
            </a:r>
            <a:r>
              <a:rPr lang="en-GB" dirty="0" smtClean="0"/>
              <a:t> = −1.65, Wald χ</a:t>
            </a:r>
            <a:r>
              <a:rPr lang="en-GB" baseline="30000" dirty="0" smtClean="0"/>
              <a:t>2</a:t>
            </a:r>
            <a:r>
              <a:rPr lang="en-GB" dirty="0" smtClean="0"/>
              <a:t>(1) = 4.27, </a:t>
            </a:r>
            <a:r>
              <a:rPr lang="en-GB" i="1" dirty="0" smtClean="0"/>
              <a:t>p</a:t>
            </a:r>
            <a:r>
              <a:rPr lang="en-GB" dirty="0" smtClean="0"/>
              <a:t> &lt; .05. </a:t>
            </a:r>
          </a:p>
          <a:p>
            <a:pPr lvl="0"/>
            <a:r>
              <a:rPr lang="en-GB" b="1" dirty="0" smtClean="0"/>
              <a:t>Sex</a:t>
            </a:r>
            <a:r>
              <a:rPr lang="en-GB" dirty="0" smtClean="0"/>
              <a:t>: The sexual content of the chat-up line significantly predicted whether you got a phone number or no response/walked away, </a:t>
            </a:r>
            <a:r>
              <a:rPr lang="en-GB" i="1" dirty="0" smtClean="0"/>
              <a:t>b</a:t>
            </a:r>
            <a:r>
              <a:rPr lang="en-GB" dirty="0" smtClean="0"/>
              <a:t> = 0.28, Wald χ</a:t>
            </a:r>
            <a:r>
              <a:rPr lang="en-GB" baseline="30000" dirty="0" smtClean="0"/>
              <a:t>2</a:t>
            </a:r>
            <a:r>
              <a:rPr lang="en-GB" dirty="0" smtClean="0"/>
              <a:t>(1) = 9.59, </a:t>
            </a:r>
            <a:r>
              <a:rPr lang="en-GB" i="1" dirty="0" smtClean="0"/>
              <a:t>p</a:t>
            </a:r>
            <a:r>
              <a:rPr lang="en-GB" dirty="0" smtClean="0"/>
              <a:t> &lt; .01.</a:t>
            </a:r>
          </a:p>
          <a:p>
            <a:pPr lvl="0"/>
            <a:r>
              <a:rPr lang="en-GB" b="1" dirty="0" smtClean="0"/>
              <a:t>Funny × Gender</a:t>
            </a:r>
            <a:r>
              <a:rPr lang="en-GB" dirty="0" smtClean="0"/>
              <a:t>: The success of funny chat-up lines depended on whether they were delivered to a man or a woman because in interaction these variables predicted whether or not you got a phone number, </a:t>
            </a:r>
            <a:r>
              <a:rPr lang="en-GB" i="1" dirty="0" smtClean="0"/>
              <a:t>b</a:t>
            </a:r>
            <a:r>
              <a:rPr lang="en-GB" dirty="0" smtClean="0"/>
              <a:t> = 0.49, Wald χ</a:t>
            </a:r>
            <a:r>
              <a:rPr lang="en-GB" baseline="30000" dirty="0" smtClean="0"/>
              <a:t>2</a:t>
            </a:r>
            <a:r>
              <a:rPr lang="en-GB" dirty="0" smtClean="0"/>
              <a:t>(1) = 12.37, </a:t>
            </a:r>
            <a:r>
              <a:rPr lang="en-GB" i="1" dirty="0" smtClean="0"/>
              <a:t>p</a:t>
            </a:r>
            <a:r>
              <a:rPr lang="en-GB" dirty="0" smtClean="0"/>
              <a:t> &lt; .001.</a:t>
            </a:r>
          </a:p>
          <a:p>
            <a:r>
              <a:rPr lang="en-GB" b="1" dirty="0" smtClean="0"/>
              <a:t>Sex × Gender</a:t>
            </a:r>
            <a:r>
              <a:rPr lang="en-GB" dirty="0" smtClean="0"/>
              <a:t>: The success of chat-up lines with sexual content depended on whether they were delivered to a man or a woman because in interaction these variables predicted whether or not you got a phone number, </a:t>
            </a:r>
            <a:r>
              <a:rPr lang="en-GB" i="1" dirty="0" smtClean="0"/>
              <a:t>b</a:t>
            </a:r>
            <a:r>
              <a:rPr lang="en-GB" dirty="0" smtClean="0"/>
              <a:t> = −0.35, Wald χ</a:t>
            </a:r>
            <a:r>
              <a:rPr lang="en-GB" baseline="30000" dirty="0" smtClean="0"/>
              <a:t>2</a:t>
            </a:r>
            <a:r>
              <a:rPr lang="en-GB" dirty="0" smtClean="0"/>
              <a:t>(1) = 10.82, </a:t>
            </a:r>
            <a:r>
              <a:rPr lang="en-GB" i="1" dirty="0" smtClean="0"/>
              <a:t>p</a:t>
            </a:r>
            <a:r>
              <a:rPr lang="en-GB" dirty="0" smtClean="0"/>
              <a:t> &lt; .01. 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D06336C-1B02-4688-892F-A80676F74A5C}" type="slidenum">
              <a:rPr lang="en-US"/>
              <a:pPr/>
              <a:t>4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With One Predictor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492375"/>
            <a:ext cx="6911975" cy="3633788"/>
          </a:xfrm>
        </p:spPr>
        <p:txBody>
          <a:bodyPr/>
          <a:lstStyle/>
          <a:p>
            <a:r>
              <a:rPr lang="en-GB" sz="2800" dirty="0">
                <a:cs typeface="Arial" charset="0"/>
              </a:rPr>
              <a:t>Outcome</a:t>
            </a:r>
            <a:endParaRPr lang="en-US" sz="2800" baseline="-25000" dirty="0"/>
          </a:p>
          <a:p>
            <a:pPr lvl="1"/>
            <a:r>
              <a:rPr lang="en-US" sz="2400" dirty="0"/>
              <a:t>We predict the </a:t>
            </a:r>
            <a:r>
              <a:rPr lang="en-US" sz="2400" i="1" dirty="0"/>
              <a:t>probability</a:t>
            </a:r>
            <a:r>
              <a:rPr lang="en-US" sz="2400" dirty="0"/>
              <a:t> of the outcome occurring</a:t>
            </a:r>
            <a:endParaRPr lang="en-US" sz="2400" i="1" dirty="0"/>
          </a:p>
          <a:p>
            <a:r>
              <a:rPr lang="en-GB" sz="2800" i="1" dirty="0">
                <a:cs typeface="Arial" charset="0"/>
              </a:rPr>
              <a:t>b</a:t>
            </a:r>
            <a:r>
              <a:rPr lang="en-GB" sz="2800" baseline="-25000" dirty="0">
                <a:cs typeface="Arial" charset="0"/>
              </a:rPr>
              <a:t>0</a:t>
            </a:r>
            <a:r>
              <a:rPr lang="en-GB" sz="2800" i="1" dirty="0">
                <a:cs typeface="Arial" charset="0"/>
              </a:rPr>
              <a:t> and </a:t>
            </a:r>
            <a:r>
              <a:rPr lang="en-GB" sz="2800" i="1" dirty="0" smtClean="0">
                <a:cs typeface="Arial" charset="0"/>
              </a:rPr>
              <a:t>b</a:t>
            </a:r>
            <a:r>
              <a:rPr lang="en-GB" sz="2800" baseline="-25000" dirty="0">
                <a:cs typeface="Arial" charset="0"/>
              </a:rPr>
              <a:t>1</a:t>
            </a:r>
            <a:endParaRPr lang="en-US" sz="2800" baseline="-25000" dirty="0"/>
          </a:p>
          <a:p>
            <a:pPr lvl="1"/>
            <a:r>
              <a:rPr lang="en-US" sz="2400" dirty="0"/>
              <a:t>Can be thought of in much the same way as multiple </a:t>
            </a:r>
            <a:r>
              <a:rPr lang="en-US" sz="2400" dirty="0" smtClean="0"/>
              <a:t>regression</a:t>
            </a:r>
            <a:endParaRPr lang="en-US" sz="2400" dirty="0"/>
          </a:p>
          <a:p>
            <a:pPr lvl="1"/>
            <a:r>
              <a:rPr lang="en-US" sz="2400" dirty="0"/>
              <a:t>Note the normal regression equation forms part of the logistic regression equation</a:t>
            </a: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1412875"/>
          <a:ext cx="4176713" cy="990600"/>
        </p:xfrm>
        <a:graphic>
          <a:graphicData uri="http://schemas.openxmlformats.org/presentationml/2006/ole">
            <p:oleObj spid="_x0000_s1051" name="Equation" r:id="rId3" imgW="1015816" imgH="241415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Interpretation: </a:t>
            </a:r>
            <a:br>
              <a:rPr lang="en-GB" dirty="0" smtClean="0"/>
            </a:br>
            <a:r>
              <a:rPr lang="en-GB" dirty="0" smtClean="0"/>
              <a:t>Going Home vs. No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82919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GB" b="1" dirty="0" err="1" smtClean="0"/>
              <a:t>Good_Mate</a:t>
            </a:r>
            <a:r>
              <a:rPr lang="en-GB" dirty="0" smtClean="0"/>
              <a:t>: Whether the chat-up line showed signs of good moral fibre did not significantly predict whether you went home with the date or got a slap in the face, </a:t>
            </a:r>
            <a:r>
              <a:rPr lang="en-GB" i="1" dirty="0" smtClean="0"/>
              <a:t>b</a:t>
            </a:r>
            <a:r>
              <a:rPr lang="en-GB" dirty="0" smtClean="0"/>
              <a:t> = 0.13,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2.42, </a:t>
            </a:r>
            <a:r>
              <a:rPr lang="en-GB" i="1" dirty="0" smtClean="0"/>
              <a:t>p</a:t>
            </a:r>
            <a:r>
              <a:rPr lang="en-GB" dirty="0" smtClean="0"/>
              <a:t> &gt; .05. </a:t>
            </a:r>
          </a:p>
          <a:p>
            <a:pPr lvl="0"/>
            <a:r>
              <a:rPr lang="en-GB" b="1" dirty="0" smtClean="0"/>
              <a:t>Funny</a:t>
            </a:r>
            <a:r>
              <a:rPr lang="en-GB" dirty="0" smtClean="0"/>
              <a:t>: Whether the chat-up line was funny significantly predicted whether you went home with the date or no response, </a:t>
            </a:r>
            <a:r>
              <a:rPr lang="en-GB" i="1" dirty="0" smtClean="0"/>
              <a:t>b</a:t>
            </a:r>
            <a:r>
              <a:rPr lang="en-GB" dirty="0" smtClean="0"/>
              <a:t> = 0.32,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6.46, </a:t>
            </a:r>
            <a:r>
              <a:rPr lang="en-GB" i="1" dirty="0" smtClean="0"/>
              <a:t>p</a:t>
            </a:r>
            <a:r>
              <a:rPr lang="en-GB" dirty="0" smtClean="0"/>
              <a:t> &lt; .05.</a:t>
            </a:r>
          </a:p>
          <a:p>
            <a:pPr lvl="0"/>
            <a:r>
              <a:rPr lang="en-GB" b="1" dirty="0" smtClean="0"/>
              <a:t>Gender</a:t>
            </a:r>
            <a:r>
              <a:rPr lang="en-GB" dirty="0" smtClean="0"/>
              <a:t>: The gender of the person being chatted up significantly predicted whether they went home with the person or gave no response, </a:t>
            </a:r>
            <a:r>
              <a:rPr lang="en-GB" i="1" dirty="0" smtClean="0"/>
              <a:t>b</a:t>
            </a:r>
            <a:r>
              <a:rPr lang="en-GB" dirty="0" smtClean="0"/>
              <a:t> = −5.63,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17.93, </a:t>
            </a:r>
            <a:r>
              <a:rPr lang="en-GB" i="1" dirty="0" smtClean="0"/>
              <a:t>p</a:t>
            </a:r>
            <a:r>
              <a:rPr lang="en-GB" dirty="0" smtClean="0"/>
              <a:t> &lt; .001.</a:t>
            </a:r>
          </a:p>
          <a:p>
            <a:pPr lvl="0"/>
            <a:r>
              <a:rPr lang="en-GB" b="1" dirty="0" smtClean="0"/>
              <a:t>Sex</a:t>
            </a:r>
            <a:r>
              <a:rPr lang="en-GB" dirty="0" smtClean="0"/>
              <a:t>: The sexual content of the chat-up line significantly predicted whether you went home with the date or got a slap in the face, </a:t>
            </a:r>
            <a:r>
              <a:rPr lang="en-GB" i="1" dirty="0" smtClean="0"/>
              <a:t>b</a:t>
            </a:r>
            <a:r>
              <a:rPr lang="en-GB" dirty="0" smtClean="0"/>
              <a:t> = 0.42,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11.68, </a:t>
            </a:r>
            <a:r>
              <a:rPr lang="en-GB" i="1" dirty="0" smtClean="0"/>
              <a:t>p</a:t>
            </a:r>
            <a:r>
              <a:rPr lang="en-GB" dirty="0" smtClean="0"/>
              <a:t> &lt; .01.</a:t>
            </a:r>
          </a:p>
          <a:p>
            <a:pPr lvl="0"/>
            <a:r>
              <a:rPr lang="en-GB" b="1" dirty="0" smtClean="0"/>
              <a:t>Funny × Gender</a:t>
            </a:r>
            <a:r>
              <a:rPr lang="en-GB" dirty="0" smtClean="0"/>
              <a:t>: The success of funny chat-up lines depended on whether they were delivered to a man or a woman because in interaction these variables predicted whether or not you went home with the date, </a:t>
            </a:r>
            <a:r>
              <a:rPr lang="en-GB" i="1" dirty="0" smtClean="0"/>
              <a:t>b</a:t>
            </a:r>
            <a:r>
              <a:rPr lang="en-GB" dirty="0" smtClean="0"/>
              <a:t> = 1.17,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34.63, </a:t>
            </a:r>
            <a:r>
              <a:rPr lang="en-GB" i="1" dirty="0" smtClean="0"/>
              <a:t>p</a:t>
            </a:r>
            <a:r>
              <a:rPr lang="en-GB" dirty="0" smtClean="0"/>
              <a:t> &lt; .001.</a:t>
            </a:r>
          </a:p>
          <a:p>
            <a:r>
              <a:rPr lang="en-GB" b="1" dirty="0" smtClean="0"/>
              <a:t>Sex × Gender</a:t>
            </a:r>
            <a:r>
              <a:rPr lang="en-GB" dirty="0" smtClean="0"/>
              <a:t>: The success of chat-up lines with sexual content depended on whether they were delivered to a man or a woman because in interaction these variables predicted whether or not you went home with the date, </a:t>
            </a:r>
            <a:r>
              <a:rPr lang="en-GB" i="1" dirty="0" smtClean="0"/>
              <a:t>b</a:t>
            </a:r>
            <a:r>
              <a:rPr lang="en-GB" dirty="0" smtClean="0"/>
              <a:t> = −0.48, Wald </a:t>
            </a:r>
            <a:r>
              <a:rPr lang="en-GB" i="1" dirty="0" smtClean="0"/>
              <a:t>χ</a:t>
            </a:r>
            <a:r>
              <a:rPr lang="en-GB" i="1" baseline="30000" dirty="0" smtClean="0"/>
              <a:t>2</a:t>
            </a:r>
            <a:r>
              <a:rPr lang="en-GB" dirty="0" smtClean="0"/>
              <a:t>(1) = 8.51, </a:t>
            </a:r>
            <a:r>
              <a:rPr lang="en-GB" i="1" dirty="0" smtClean="0"/>
              <a:t>p</a:t>
            </a:r>
            <a:r>
              <a:rPr lang="en-GB" dirty="0" smtClean="0"/>
              <a:t> &lt; .01. </a:t>
            </a:r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758138" cy="1143000"/>
          </a:xfrm>
        </p:spPr>
        <p:txBody>
          <a:bodyPr/>
          <a:lstStyle/>
          <a:p>
            <a:r>
              <a:rPr lang="en-GB" dirty="0" smtClean="0"/>
              <a:t>Reporting the Results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5987609"/>
              </p:ext>
            </p:extLst>
          </p:nvPr>
        </p:nvGraphicFramePr>
        <p:xfrm>
          <a:off x="1476375" y="1250950"/>
          <a:ext cx="6381750" cy="5033963"/>
        </p:xfrm>
        <a:graphic>
          <a:graphicData uri="http://schemas.openxmlformats.org/presentationml/2006/ole">
            <p:oleObj spid="_x0000_s6151" name="Document" r:id="rId3" imgW="4268056" imgH="341328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DAF149F-2CCC-45E2-A6D4-9485D518C8CD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Several </a:t>
            </a:r>
            <a:r>
              <a:rPr lang="en-GB" dirty="0" smtClean="0"/>
              <a:t>Predictors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492375"/>
            <a:ext cx="6911975" cy="3633788"/>
          </a:xfrm>
        </p:spPr>
        <p:txBody>
          <a:bodyPr/>
          <a:lstStyle/>
          <a:p>
            <a:r>
              <a:rPr lang="en-GB" sz="2800" dirty="0">
                <a:cs typeface="Arial" charset="0"/>
              </a:rPr>
              <a:t>Outcome</a:t>
            </a:r>
            <a:endParaRPr lang="en-US" sz="2800" baseline="-25000" dirty="0"/>
          </a:p>
          <a:p>
            <a:pPr lvl="1"/>
            <a:r>
              <a:rPr lang="en-US" sz="2400" dirty="0"/>
              <a:t>We still predict the </a:t>
            </a:r>
            <a:r>
              <a:rPr lang="en-US" sz="2400" i="1" dirty="0"/>
              <a:t>probability</a:t>
            </a:r>
            <a:r>
              <a:rPr lang="en-US" sz="2400" dirty="0"/>
              <a:t> of the outcome occurring</a:t>
            </a:r>
            <a:endParaRPr lang="en-US" sz="2400" i="1" dirty="0"/>
          </a:p>
          <a:p>
            <a:r>
              <a:rPr lang="en-GB" sz="2800" dirty="0">
                <a:cs typeface="Arial" charset="0"/>
              </a:rPr>
              <a:t>Differences</a:t>
            </a:r>
            <a:endParaRPr lang="en-US" sz="2800" baseline="-25000" dirty="0"/>
          </a:p>
          <a:p>
            <a:pPr lvl="1"/>
            <a:r>
              <a:rPr lang="en-US" sz="2400" dirty="0"/>
              <a:t>Note the multiple regression equation forms part of the logistic regression equation</a:t>
            </a:r>
          </a:p>
          <a:p>
            <a:pPr lvl="1"/>
            <a:r>
              <a:rPr lang="en-GB" sz="2400" dirty="0"/>
              <a:t>This part of the equation expands to accommodate additional predictors</a:t>
            </a:r>
            <a:endParaRPr lang="en-US" sz="2400" dirty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71670" y="1285860"/>
          <a:ext cx="5859463" cy="928694"/>
        </p:xfrm>
        <a:graphic>
          <a:graphicData uri="http://schemas.openxmlformats.org/presentationml/2006/ole">
            <p:oleObj spid="_x0000_s2075" name="Equation" r:id="rId3" imgW="1523449" imgH="24141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the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428868"/>
            <a:ext cx="7758138" cy="36972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log-likelihood statistic</a:t>
            </a:r>
          </a:p>
          <a:p>
            <a:pPr lvl="1"/>
            <a:r>
              <a:rPr lang="en-GB" dirty="0" smtClean="0"/>
              <a:t>Analogous to the residual sum of squares in multiple regression</a:t>
            </a:r>
          </a:p>
          <a:p>
            <a:pPr lvl="1"/>
            <a:r>
              <a:rPr lang="en-GB" dirty="0" smtClean="0"/>
              <a:t>It is an indicator of how much unexplained information there is after the model has been fitted.</a:t>
            </a:r>
          </a:p>
          <a:p>
            <a:pPr lvl="1"/>
            <a:r>
              <a:rPr lang="en-GB" dirty="0" smtClean="0"/>
              <a:t>Large values indicate poorly fitting statistical models.</a:t>
            </a:r>
            <a:endParaRPr lang="en-GB" dirty="0"/>
          </a:p>
        </p:txBody>
      </p:sp>
      <p:grpSp>
        <p:nvGrpSpPr>
          <p:cNvPr id="20483" name="Group 3"/>
          <p:cNvGrpSpPr>
            <a:grpSpLocks noChangeAspect="1"/>
          </p:cNvGrpSpPr>
          <p:nvPr/>
        </p:nvGrpSpPr>
        <p:grpSpPr bwMode="auto">
          <a:xfrm>
            <a:off x="1857375" y="1428751"/>
            <a:ext cx="6140450" cy="887413"/>
            <a:chOff x="1170" y="900"/>
            <a:chExt cx="3868" cy="559"/>
          </a:xfrm>
        </p:grpSpPr>
        <p:sp>
          <p:nvSpPr>
            <p:cNvPr id="20482" name="AutoShape 2"/>
            <p:cNvSpPr>
              <a:spLocks noChangeAspect="1" noChangeArrowheads="1" noTextEdit="1"/>
            </p:cNvSpPr>
            <p:nvPr/>
          </p:nvSpPr>
          <p:spPr bwMode="auto">
            <a:xfrm>
              <a:off x="1170" y="900"/>
              <a:ext cx="37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3172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367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019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413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3603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023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608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802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230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4848" y="987"/>
              <a:ext cx="1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2669" y="979"/>
              <a:ext cx="14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[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891" y="979"/>
              <a:ext cx="147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447" y="967"/>
              <a:ext cx="379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å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510" y="1283"/>
              <a:ext cx="12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4384" y="1043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3757" y="1043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3484" y="1043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2329" y="1043"/>
              <a:ext cx="1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459" y="1043"/>
              <a:ext cx="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2501" y="910"/>
              <a:ext cx="14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592" y="1289"/>
              <a:ext cx="10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2568" y="1289"/>
              <a:ext cx="7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2484" y="1289"/>
              <a:ext cx="7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2452" y="1289"/>
              <a:ext cx="8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276" y="1050"/>
              <a:ext cx="15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4083" y="1050"/>
              <a:ext cx="21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650" y="1050"/>
              <a:ext cx="15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1" name="Rectangle 31"/>
            <p:cNvSpPr>
              <a:spLocks noChangeArrowheads="1"/>
            </p:cNvSpPr>
            <p:nvPr/>
          </p:nvSpPr>
          <p:spPr bwMode="auto">
            <a:xfrm>
              <a:off x="2873" y="1050"/>
              <a:ext cx="21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2412" y="1050"/>
              <a:ext cx="11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2292" y="1050"/>
              <a:ext cx="11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1577" y="1050"/>
              <a:ext cx="78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likelihood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1197" y="1050"/>
              <a:ext cx="29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log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4744" y="1140"/>
              <a:ext cx="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3965" y="1140"/>
              <a:ext cx="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3309" y="1140"/>
              <a:ext cx="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2800" y="1140"/>
              <a:ext cx="76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i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4647" y="1056"/>
              <a:ext cx="17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4506" y="1056"/>
              <a:ext cx="1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3867" y="1056"/>
              <a:ext cx="17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3211" y="1056"/>
              <a:ext cx="17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3071" y="1056"/>
              <a:ext cx="16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P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2703" y="1056"/>
              <a:ext cx="17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Y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Assessing Changes in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285861"/>
            <a:ext cx="7758138" cy="2357453"/>
          </a:xfrm>
        </p:spPr>
        <p:txBody>
          <a:bodyPr>
            <a:normAutofit/>
          </a:bodyPr>
          <a:lstStyle/>
          <a:p>
            <a:r>
              <a:rPr lang="en-GB" dirty="0" smtClean="0"/>
              <a:t>It’s possible to calculate a log-likelihood for different models and to compare these models by looking at the difference between their log-likelihoods.</a:t>
            </a:r>
          </a:p>
        </p:txBody>
      </p:sp>
      <p:grpSp>
        <p:nvGrpSpPr>
          <p:cNvPr id="19459" name="Group 3"/>
          <p:cNvGrpSpPr>
            <a:grpSpLocks noChangeAspect="1"/>
          </p:cNvGrpSpPr>
          <p:nvPr/>
        </p:nvGrpSpPr>
        <p:grpSpPr bwMode="auto">
          <a:xfrm>
            <a:off x="2143125" y="3716338"/>
            <a:ext cx="4427538" cy="660400"/>
            <a:chOff x="1350" y="2341"/>
            <a:chExt cx="2789" cy="416"/>
          </a:xfrm>
        </p:grpSpPr>
        <p:sp>
          <p:nvSpPr>
            <p:cNvPr id="19458" name="AutoShape 2"/>
            <p:cNvSpPr>
              <a:spLocks noChangeAspect="1" noChangeArrowheads="1" noTextEdit="1"/>
            </p:cNvSpPr>
            <p:nvPr/>
          </p:nvSpPr>
          <p:spPr bwMode="auto">
            <a:xfrm>
              <a:off x="1350" y="2385"/>
              <a:ext cx="268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939" y="2341"/>
              <a:ext cx="18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[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955" y="2341"/>
              <a:ext cx="184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]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891" y="2433"/>
              <a:ext cx="1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3141" y="2433"/>
              <a:ext cx="1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672" y="2433"/>
              <a:ext cx="1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213" y="2433"/>
              <a:ext cx="15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838" y="2433"/>
              <a:ext cx="18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533" y="2401"/>
              <a:ext cx="13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3216" y="2441"/>
              <a:ext cx="82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baseline  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2919" y="2441"/>
              <a:ext cx="30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2288" y="2441"/>
              <a:ext cx="383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new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991" y="2441"/>
              <a:ext cx="303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LL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2772" y="2424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678" y="2424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393" y="2424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477" name="Group 21"/>
          <p:cNvGrpSpPr>
            <a:grpSpLocks noChangeAspect="1"/>
          </p:cNvGrpSpPr>
          <p:nvPr/>
        </p:nvGrpSpPr>
        <p:grpSpPr bwMode="auto">
          <a:xfrm>
            <a:off x="2928939" y="4729163"/>
            <a:ext cx="2825750" cy="641350"/>
            <a:chOff x="1845" y="2979"/>
            <a:chExt cx="1780" cy="404"/>
          </a:xfrm>
        </p:grpSpPr>
        <p:sp>
          <p:nvSpPr>
            <p:cNvPr id="19476" name="AutoShape 20"/>
            <p:cNvSpPr>
              <a:spLocks noChangeAspect="1" noChangeArrowheads="1" noTextEdit="1"/>
            </p:cNvSpPr>
            <p:nvPr/>
          </p:nvSpPr>
          <p:spPr bwMode="auto">
            <a:xfrm>
              <a:off x="1845" y="3060"/>
              <a:ext cx="169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879" y="2979"/>
              <a:ext cx="1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(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3460" y="2979"/>
              <a:ext cx="16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 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2982" y="3181"/>
              <a:ext cx="5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baseline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2439" y="3181"/>
              <a:ext cx="27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new</a:t>
              </a:r>
              <a:endPara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2888" y="3076"/>
              <a:ext cx="169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2345" y="3076"/>
              <a:ext cx="169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1938" y="3076"/>
              <a:ext cx="23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 Antiqua" pitchFamily="18" charset="0"/>
                </a:rPr>
                <a:t>df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2735" y="3059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2182" y="3059"/>
              <a:ext cx="230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3B17BA7-6D0D-4972-AB76-B667D6979BDB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Assessing Predictors: The </a:t>
            </a:r>
            <a:r>
              <a:rPr lang="en-GB" dirty="0"/>
              <a:t>Wald Statistic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852738"/>
            <a:ext cx="6911975" cy="3273425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Similar to </a:t>
            </a:r>
            <a:r>
              <a:rPr lang="en-US" sz="2800" i="1" dirty="0">
                <a:cs typeface="Arial" charset="0"/>
              </a:rPr>
              <a:t>t</a:t>
            </a:r>
            <a:r>
              <a:rPr lang="en-US" sz="2800" dirty="0">
                <a:cs typeface="Arial" charset="0"/>
              </a:rPr>
              <a:t>-statistic in </a:t>
            </a:r>
            <a:r>
              <a:rPr lang="en-US" sz="2800" dirty="0" smtClean="0">
                <a:cs typeface="Arial" charset="0"/>
              </a:rPr>
              <a:t>regression</a:t>
            </a:r>
            <a:r>
              <a:rPr lang="en-US" sz="2800" dirty="0">
                <a:cs typeface="Arial" charset="0"/>
              </a:rPr>
              <a:t>.</a:t>
            </a:r>
          </a:p>
          <a:p>
            <a:r>
              <a:rPr lang="en-US" sz="2800" dirty="0">
                <a:cs typeface="Arial" charset="0"/>
              </a:rPr>
              <a:t>Tests the null hypothesis that </a:t>
            </a:r>
            <a:r>
              <a:rPr lang="en-US" sz="2800" i="1" dirty="0">
                <a:cs typeface="Arial" charset="0"/>
              </a:rPr>
              <a:t>b</a:t>
            </a:r>
            <a:r>
              <a:rPr lang="en-US" sz="2800" dirty="0">
                <a:cs typeface="Arial" charset="0"/>
              </a:rPr>
              <a:t> = 0.</a:t>
            </a:r>
          </a:p>
          <a:p>
            <a:r>
              <a:rPr lang="en-US" sz="2800" dirty="0">
                <a:cs typeface="Arial" charset="0"/>
              </a:rPr>
              <a:t>Is biased when </a:t>
            </a:r>
            <a:r>
              <a:rPr lang="en-US" sz="2800" i="1" dirty="0">
                <a:cs typeface="Arial" charset="0"/>
              </a:rPr>
              <a:t>b</a:t>
            </a:r>
            <a:r>
              <a:rPr lang="en-US" sz="2800" dirty="0">
                <a:cs typeface="Arial" charset="0"/>
              </a:rPr>
              <a:t> is large.</a:t>
            </a:r>
          </a:p>
          <a:p>
            <a:r>
              <a:rPr lang="en-US" sz="2800" dirty="0">
                <a:cs typeface="Arial" charset="0"/>
              </a:rPr>
              <a:t>Better to look at </a:t>
            </a:r>
            <a:r>
              <a:rPr lang="en-US" sz="2800" dirty="0" smtClean="0">
                <a:cs typeface="Arial" charset="0"/>
              </a:rPr>
              <a:t>likelihood ratio </a:t>
            </a:r>
            <a:r>
              <a:rPr lang="en-US" sz="2800" dirty="0">
                <a:cs typeface="Arial" charset="0"/>
              </a:rPr>
              <a:t>statistics.</a:t>
            </a:r>
          </a:p>
        </p:txBody>
      </p:sp>
      <p:graphicFrame>
        <p:nvGraphicFramePr>
          <p:cNvPr id="399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76750" y="1576388"/>
          <a:ext cx="1776413" cy="661987"/>
        </p:xfrm>
        <a:graphic>
          <a:graphicData uri="http://schemas.openxmlformats.org/presentationml/2006/ole">
            <p:oleObj spid="_x0000_s3099" name="Equation" r:id="rId3" imgW="647631" imgH="24141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C709BEB-11E9-4121-95AB-AC1F4324AEE9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Assessing Predictors: </a:t>
            </a:r>
            <a:br>
              <a:rPr lang="en-GB" dirty="0" smtClean="0"/>
            </a:br>
            <a:r>
              <a:rPr lang="en-GB" dirty="0" smtClean="0"/>
              <a:t>The Odds Ratio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2852738"/>
            <a:ext cx="6911975" cy="3273425"/>
          </a:xfrm>
        </p:spPr>
        <p:txBody>
          <a:bodyPr/>
          <a:lstStyle/>
          <a:p>
            <a:r>
              <a:rPr lang="en-US" sz="2800" dirty="0">
                <a:cs typeface="Arial" charset="0"/>
              </a:rPr>
              <a:t>Indicates the change in odds resulting from a unit change in the predictor.</a:t>
            </a:r>
          </a:p>
          <a:p>
            <a:pPr lvl="1"/>
            <a:r>
              <a:rPr lang="en-US" sz="2400" dirty="0" smtClean="0">
                <a:cs typeface="Arial" charset="0"/>
              </a:rPr>
              <a:t>OR </a:t>
            </a:r>
            <a:r>
              <a:rPr lang="en-US" sz="2400" dirty="0">
                <a:cs typeface="Arial" charset="0"/>
              </a:rPr>
              <a:t>&gt; 1: Predictor </a:t>
            </a:r>
            <a:r>
              <a:rPr lang="en-US" sz="2400" dirty="0">
                <a:cs typeface="Arial" charset="0"/>
                <a:sym typeface="Symbol" pitchFamily="18" charset="2"/>
              </a:rPr>
              <a:t></a:t>
            </a:r>
            <a:r>
              <a:rPr lang="en-US" sz="2400" dirty="0">
                <a:cs typeface="Arial" charset="0"/>
              </a:rPr>
              <a:t>, Probability of outcome occurring </a:t>
            </a:r>
            <a:r>
              <a:rPr lang="en-US" sz="2400" dirty="0">
                <a:cs typeface="Arial" charset="0"/>
                <a:sym typeface="Symbol" pitchFamily="18" charset="2"/>
              </a:rPr>
              <a:t></a:t>
            </a:r>
            <a:r>
              <a:rPr lang="en-US" sz="2400" dirty="0">
                <a:cs typeface="Arial" charset="0"/>
              </a:rPr>
              <a:t>.</a:t>
            </a:r>
          </a:p>
          <a:p>
            <a:pPr lvl="1"/>
            <a:r>
              <a:rPr lang="en-US" sz="2400" dirty="0" smtClean="0">
                <a:cs typeface="Arial" charset="0"/>
              </a:rPr>
              <a:t>OR </a:t>
            </a:r>
            <a:r>
              <a:rPr lang="en-US" sz="2400" dirty="0">
                <a:cs typeface="Arial" charset="0"/>
              </a:rPr>
              <a:t>&lt; 1: Predictor </a:t>
            </a:r>
            <a:r>
              <a:rPr lang="en-US" sz="2400" dirty="0">
                <a:cs typeface="Arial" charset="0"/>
                <a:sym typeface="Symbol" pitchFamily="18" charset="2"/>
              </a:rPr>
              <a:t></a:t>
            </a:r>
            <a:r>
              <a:rPr lang="en-US" sz="2400" dirty="0">
                <a:cs typeface="Arial" charset="0"/>
              </a:rPr>
              <a:t>, Probability of outcome occurring </a:t>
            </a:r>
            <a:r>
              <a:rPr lang="en-US" sz="2400" dirty="0">
                <a:cs typeface="Arial" charset="0"/>
                <a:sym typeface="Symbol" pitchFamily="18" charset="2"/>
              </a:rPr>
              <a:t></a:t>
            </a:r>
            <a:r>
              <a:rPr lang="en-US" sz="2400" dirty="0">
                <a:cs typeface="Arial" charset="0"/>
              </a:rPr>
              <a:t>.</a:t>
            </a:r>
          </a:p>
          <a:p>
            <a:pPr lvl="1"/>
            <a:endParaRPr lang="en-US" sz="2400" dirty="0">
              <a:cs typeface="Arial" charset="0"/>
            </a:endParaRPr>
          </a:p>
        </p:txBody>
      </p:sp>
      <p:graphicFrame>
        <p:nvGraphicFramePr>
          <p:cNvPr id="409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0" y="1716088"/>
          <a:ext cx="6832600" cy="758825"/>
        </p:xfrm>
        <a:graphic>
          <a:graphicData uri="http://schemas.openxmlformats.org/presentationml/2006/ole">
            <p:oleObj spid="_x0000_s4123" name="Equation" r:id="rId3" imgW="22860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699</TotalTime>
  <Words>2239</Words>
  <Application>Microsoft Office PowerPoint</Application>
  <PresentationFormat>On-screen Show (4:3)</PresentationFormat>
  <Paragraphs>347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DSUS 3</vt:lpstr>
      <vt:lpstr>Equation</vt:lpstr>
      <vt:lpstr>Document</vt:lpstr>
      <vt:lpstr>Logistic Regression</vt:lpstr>
      <vt:lpstr>Aims</vt:lpstr>
      <vt:lpstr>When and Why</vt:lpstr>
      <vt:lpstr>With One Predictor</vt:lpstr>
      <vt:lpstr>With Several Predictors</vt:lpstr>
      <vt:lpstr>Assessing the Model</vt:lpstr>
      <vt:lpstr>Assessing Changes in Models</vt:lpstr>
      <vt:lpstr>Assessing Predictors: The Wald Statistic</vt:lpstr>
      <vt:lpstr>Assessing Predictors:  The Odds Ratio</vt:lpstr>
      <vt:lpstr>Methods of Regression</vt:lpstr>
      <vt:lpstr>Things That Can Go Wrong</vt:lpstr>
      <vt:lpstr>Incomplete Information from the Predictors</vt:lpstr>
      <vt:lpstr>Complete Separation</vt:lpstr>
      <vt:lpstr>Overdispersion</vt:lpstr>
      <vt:lpstr>An Example</vt:lpstr>
      <vt:lpstr>Basic Logistic Regression Analysis Using R Commander </vt:lpstr>
      <vt:lpstr>Basic Logistic Regression Analysis Using R Commander </vt:lpstr>
      <vt:lpstr>Basic Logistic Regression Analysis Using R </vt:lpstr>
      <vt:lpstr>Hierarchical Regression Using R</vt:lpstr>
      <vt:lpstr>Output Model 1: Intervention Only </vt:lpstr>
      <vt:lpstr>Improvement: Model 1</vt:lpstr>
      <vt:lpstr>Writing a Function to Compute R2 </vt:lpstr>
      <vt:lpstr>Writing a Function to Compute R2 </vt:lpstr>
      <vt:lpstr>Calculating the Odds Ratio</vt:lpstr>
      <vt:lpstr>Output Model 2: Intervention and Duration as Predictors </vt:lpstr>
      <vt:lpstr>Improvement: Model 2</vt:lpstr>
      <vt:lpstr>Summary</vt:lpstr>
      <vt:lpstr>Reporting the Analysis</vt:lpstr>
      <vt:lpstr>Multinomial Logistic Regression</vt:lpstr>
      <vt:lpstr>I May Not Be Fred Flintstone …</vt:lpstr>
      <vt:lpstr>Multinomial Logistic Regression in R </vt:lpstr>
      <vt:lpstr>Restructuring the Data</vt:lpstr>
      <vt:lpstr>Running Multinomial Regression </vt:lpstr>
      <vt:lpstr>Slide 34</vt:lpstr>
      <vt:lpstr>Interpretation</vt:lpstr>
      <vt:lpstr>Exponentiated Coefficients</vt:lpstr>
      <vt:lpstr>Confidence Intervals </vt:lpstr>
      <vt:lpstr>Confidence Intervals</vt:lpstr>
      <vt:lpstr>Interpretation:  Phone Number vs. No Response</vt:lpstr>
      <vt:lpstr>Interpretation:  Going Home vs. No Response</vt:lpstr>
      <vt:lpstr>Reporting the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Dr. Andy Field</dc:creator>
  <cp:lastModifiedBy>Richard Leigh</cp:lastModifiedBy>
  <cp:revision>44</cp:revision>
  <dcterms:created xsi:type="dcterms:W3CDTF">2009-06-17T15:01:13Z</dcterms:created>
  <dcterms:modified xsi:type="dcterms:W3CDTF">2011-11-30T05:22:44Z</dcterms:modified>
</cp:coreProperties>
</file>